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536" r:id="rId17"/>
    <p:sldId id="487" r:id="rId18"/>
    <p:sldId id="488" r:id="rId19"/>
    <p:sldId id="538" r:id="rId20"/>
    <p:sldId id="539" r:id="rId21"/>
    <p:sldId id="542" r:id="rId22"/>
    <p:sldId id="545" r:id="rId23"/>
    <p:sldId id="546" r:id="rId24"/>
    <p:sldId id="544" r:id="rId25"/>
    <p:sldId id="495" r:id="rId26"/>
    <p:sldId id="494" r:id="rId27"/>
    <p:sldId id="601" r:id="rId28"/>
    <p:sldId id="589" r:id="rId29"/>
    <p:sldId id="577" r:id="rId30"/>
    <p:sldId id="550" r:id="rId31"/>
    <p:sldId id="602" r:id="rId32"/>
    <p:sldId id="604" r:id="rId33"/>
    <p:sldId id="615" r:id="rId34"/>
    <p:sldId id="616" r:id="rId35"/>
    <p:sldId id="614" r:id="rId36"/>
    <p:sldId id="580" r:id="rId37"/>
    <p:sldId id="561" r:id="rId38"/>
    <p:sldId id="597" r:id="rId39"/>
    <p:sldId id="598" r:id="rId40"/>
    <p:sldId id="605" r:id="rId41"/>
    <p:sldId id="557" r:id="rId42"/>
    <p:sldId id="606" r:id="rId43"/>
    <p:sldId id="565" r:id="rId44"/>
    <p:sldId id="608" r:id="rId45"/>
    <p:sldId id="609" r:id="rId46"/>
    <p:sldId id="426" r:id="rId47"/>
    <p:sldId id="585" r:id="rId48"/>
    <p:sldId id="612" r:id="rId49"/>
    <p:sldId id="440" r:id="rId50"/>
    <p:sldId id="509" r:id="rId51"/>
    <p:sldId id="510" r:id="rId52"/>
    <p:sldId id="583" r:id="rId53"/>
    <p:sldId id="53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0D9"/>
    <a:srgbClr val="538233"/>
    <a:srgbClr val="C5E0B4"/>
    <a:srgbClr val="7FCA88"/>
    <a:srgbClr val="598CAC"/>
    <a:srgbClr val="005B8A"/>
    <a:srgbClr val="789E5E"/>
    <a:srgbClr val="528032"/>
    <a:srgbClr val="06B4F8"/>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1"/>
    <p:restoredTop sz="74383"/>
  </p:normalViewPr>
  <p:slideViewPr>
    <p:cSldViewPr snapToGrid="0" snapToObjects="1">
      <p:cViewPr>
        <p:scale>
          <a:sx n="91" d="100"/>
          <a:sy n="91" d="100"/>
        </p:scale>
        <p:origin x="6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Breakout Ns by durations )156 per duration</a:t>
            </a:r>
          </a:p>
          <a:p>
            <a:endParaRPr lang="en-US" dirty="0"/>
          </a:p>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a:p>
            <a:endParaRPr lang="en-US" dirty="0"/>
          </a:p>
          <a:p>
            <a:endParaRPr lang="en-US" dirty="0"/>
          </a:p>
          <a:p>
            <a:r>
              <a:rPr lang="en-US" dirty="0"/>
              <a:t>explain that 125 is viewing durations</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viewing durations we observed a numerical increase in slope – trending at 0.08</a:t>
            </a:r>
          </a:p>
          <a:p>
            <a:endParaRPr lang="en-US" dirty="0"/>
          </a:p>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In fact at as little as 125 ms significant spatial information is accessible. &lt;SAY THIS&gt; </a:t>
            </a:r>
          </a:p>
          <a:p>
            <a:endParaRPr lang="en-US" dirty="0"/>
          </a:p>
          <a:p>
            <a:r>
              <a:rPr lang="en-US" dirty="0"/>
              <a:t>Remarkably, estimates within individual scenes differed significantly from each other even at identical depths.</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endParaRPr lang="en-US" dirty="0"/>
          </a:p>
          <a:p>
            <a:r>
              <a:rPr lang="en-US" dirty="0"/>
              <a:t>Relative to the difference in depth between scenes, no need to say </a:t>
            </a:r>
            <a:r>
              <a:rPr lang="en-US" dirty="0" err="1"/>
              <a:t>kinect</a:t>
            </a:r>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performance is above 50 percent and SHOW THE AVERAGE </a:t>
            </a:r>
          </a:p>
          <a:p>
            <a:r>
              <a:rPr lang="en-US" dirty="0"/>
              <a:t>Slight linear relationship between depth difference and accuracy </a:t>
            </a:r>
          </a:p>
          <a:p>
            <a:r>
              <a:rPr lang="en-US" dirty="0"/>
              <a:t>Weak though</a:t>
            </a:r>
          </a:p>
          <a:p>
            <a:endParaRPr lang="en-US" dirty="0"/>
          </a:p>
          <a:p>
            <a:endParaRPr lang="en-US" dirty="0"/>
          </a:p>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t>
            </a:r>
            <a:r>
              <a:rPr lang="en-US" dirty="0" err="1"/>
              <a:t>abovev</a:t>
            </a:r>
            <a:r>
              <a:rPr lang="en-US" dirty="0"/>
              <a:t> chance but its not great </a:t>
            </a:r>
          </a:p>
          <a:p>
            <a:r>
              <a:rPr lang="en-US" dirty="0"/>
              <a:t>(include accuracy </a:t>
            </a:r>
            <a:r>
              <a:rPr lang="en-US" dirty="0" err="1"/>
              <a:t>paranthetically</a:t>
            </a:r>
            <a:r>
              <a:rPr lang="en-US" dirty="0"/>
              <a:t>)</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Move this </a:t>
            </a:r>
            <a:r>
              <a:rPr lang="en-US" sz="1200" kern="1200" dirty="0" err="1">
                <a:solidFill>
                  <a:schemeClr val="tx1"/>
                </a:solidFill>
                <a:effectLst/>
                <a:latin typeface="+mn-lt"/>
                <a:ea typeface="+mn-ea"/>
                <a:cs typeface="+mn-cs"/>
              </a:rPr>
              <a:t>shpiel</a:t>
            </a:r>
            <a:r>
              <a:rPr lang="en-US" sz="1200" kern="1200" dirty="0">
                <a:solidFill>
                  <a:schemeClr val="tx1"/>
                </a:solidFill>
                <a:effectLst/>
                <a:latin typeface="+mn-lt"/>
                <a:ea typeface="+mn-ea"/>
                <a:cs typeface="+mn-cs"/>
              </a:rPr>
              <a:t> to the next slide, remove this slide </a:t>
            </a:r>
          </a:p>
          <a:p>
            <a:r>
              <a:rPr lang="en-US" sz="1200" kern="1200" dirty="0">
                <a:solidFill>
                  <a:schemeClr val="tx1"/>
                </a:solidFill>
                <a:effectLst/>
                <a:latin typeface="+mn-lt"/>
                <a:ea typeface="+mn-ea"/>
                <a:cs typeface="+mn-cs"/>
              </a:rPr>
              <a:t>Strong impression of depth even from impossible scenes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a:p>
            <a:r>
              <a:rPr lang="en-US" dirty="0"/>
              <a:t>Pick a better example where </a:t>
            </a:r>
            <a:r>
              <a:rPr lang="en-US" dirty="0" err="1"/>
              <a:t>resid</a:t>
            </a:r>
            <a:r>
              <a:rPr lang="en-US" dirty="0"/>
              <a:t> </a:t>
            </a:r>
            <a:r>
              <a:rPr lang="en-US" dirty="0" err="1"/>
              <a:t>corr</a:t>
            </a:r>
            <a:r>
              <a:rPr lang="en-US" dirty="0"/>
              <a:t> is dead on the line </a:t>
            </a:r>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black </a:t>
            </a:r>
            <a:r>
              <a:rPr lang="en-US" dirty="0" err="1"/>
              <a:t>cirlce</a:t>
            </a:r>
            <a:r>
              <a:rPr lang="en-US" dirty="0"/>
              <a:t> is not clear in enough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So we would expect discrimination not to reflect ground truth or VE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Labels too small </a:t>
            </a:r>
          </a:p>
          <a:p>
            <a:r>
              <a:rPr lang="en-US" dirty="0"/>
              <a:t>Remove the red line</a:t>
            </a:r>
          </a:p>
          <a:p>
            <a:r>
              <a:rPr lang="en-US" dirty="0"/>
              <a:t>Remove box around the plot</a:t>
            </a:r>
          </a:p>
          <a:p>
            <a:endParaRPr lang="en-US" dirty="0"/>
          </a:p>
          <a:p>
            <a:r>
              <a:rPr lang="en-US" dirty="0"/>
              <a:t>We have distributions for each image </a:t>
            </a:r>
          </a:p>
          <a:p>
            <a:endParaRPr lang="en-US" dirty="0"/>
          </a:p>
          <a:p>
            <a:endParaRPr lang="en-US" dirty="0"/>
          </a:p>
          <a:p>
            <a:r>
              <a:rPr lang="en-US" dirty="0"/>
              <a:t>The question here is – how predictable is discrimination performance from independent verbal judgments? </a:t>
            </a:r>
          </a:p>
          <a:p>
            <a:endParaRPr lang="en-US" dirty="0"/>
          </a:p>
          <a:p>
            <a:r>
              <a:rPr lang="en-US" dirty="0"/>
              <a:t>To step through the process</a:t>
            </a:r>
          </a:p>
          <a:p>
            <a:endParaRPr lang="en-US" dirty="0"/>
          </a:p>
          <a:p>
            <a:r>
              <a:rPr lang="en-US" dirty="0"/>
              <a:t>1. For each the images in each discrimination trial we take a look at the distribution of verbal estimates given in experiment </a:t>
            </a:r>
          </a:p>
          <a:p>
            <a:r>
              <a:rPr lang="en-US" dirty="0"/>
              <a:t>2. On the left we have the distribution for stimulus 0 and on the right stimulus 1</a:t>
            </a:r>
          </a:p>
          <a:p>
            <a:r>
              <a:rPr lang="en-US" dirty="0"/>
              <a:t>3. Going off of the average depth estimate for each image, which is labeled with the black dashed line, if we ask the question which target was closer - the answer is stim 0</a:t>
            </a:r>
          </a:p>
          <a:p>
            <a:endParaRPr lang="en-US" dirty="0"/>
          </a:p>
          <a:p>
            <a:endParaRPr lang="en-US" dirty="0"/>
          </a:p>
          <a:p>
            <a:r>
              <a:rPr lang="en-US" dirty="0"/>
              <a:t>labels are too small </a:t>
            </a:r>
          </a:p>
          <a:p>
            <a:r>
              <a:rPr lang="en-US" dirty="0"/>
              <a:t>make the axes stand out more </a:t>
            </a:r>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Scatter of Kinect depth difference and verbal estimate difference instead </a:t>
            </a:r>
          </a:p>
          <a:p>
            <a:r>
              <a:rPr lang="en-US" dirty="0"/>
              <a:t>- New metric on the y</a:t>
            </a:r>
          </a:p>
          <a:p>
            <a:r>
              <a:rPr lang="en-US" dirty="0"/>
              <a:t>- There is a relationship between the two, but there are significant deviations</a:t>
            </a:r>
          </a:p>
          <a:p>
            <a:r>
              <a:rPr lang="en-US" dirty="0"/>
              <a:t>- Now we can see if VE data does a better job of predicting </a:t>
            </a:r>
          </a:p>
          <a:p>
            <a:endParaRPr lang="en-US" dirty="0"/>
          </a:p>
          <a:p>
            <a:endParaRPr lang="en-US" dirty="0"/>
          </a:p>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490335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a:p>
            <a:r>
              <a:rPr lang="en-US" dirty="0"/>
              <a:t>make new name for x axis </a:t>
            </a:r>
          </a:p>
          <a:p>
            <a:r>
              <a:rPr lang="en-US" dirty="0"/>
              <a:t>VE difference </a:t>
            </a:r>
          </a:p>
          <a:p>
            <a:endParaRPr lang="en-US" dirty="0"/>
          </a:p>
          <a:p>
            <a:r>
              <a:rPr lang="en-US" dirty="0"/>
              <a:t>Need to show </a:t>
            </a:r>
            <a:r>
              <a:rPr lang="en-US" dirty="0" err="1"/>
              <a:t>tha</a:t>
            </a:r>
            <a:r>
              <a:rPr lang="en-US" dirty="0"/>
              <a:t> average PC </a:t>
            </a:r>
          </a:p>
          <a:p>
            <a:r>
              <a:rPr lang="en-US" dirty="0"/>
              <a:t>do it </a:t>
            </a:r>
            <a:r>
              <a:rPr lang="en-US" dirty="0" err="1"/>
              <a:t>parathetically</a:t>
            </a:r>
            <a:r>
              <a:rPr lang="en-US" dirty="0"/>
              <a:t> on the title </a:t>
            </a:r>
          </a:p>
          <a:p>
            <a:endParaRPr lang="en-US" dirty="0"/>
          </a:p>
          <a:p>
            <a:r>
              <a:rPr lang="en-US" dirty="0"/>
              <a:t>Have the Kinect accuracy next to it to show that </a:t>
            </a:r>
            <a:r>
              <a:rPr lang="en-US" dirty="0" err="1"/>
              <a:t>ve</a:t>
            </a:r>
            <a:r>
              <a:rPr lang="en-US" dirty="0"/>
              <a:t> reg accuracy is better </a:t>
            </a:r>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new regressor, we see a stronger model fit and an increase in accuracy overall that is sustained as viewing duration increases.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&lt;&lt;have aims after this slide&gt;&gt; </a:t>
            </a:r>
          </a:p>
          <a:p>
            <a:r>
              <a:rPr lang="en-US" sz="1200" kern="1200" dirty="0">
                <a:solidFill>
                  <a:schemeClr val="tx1"/>
                </a:solidFill>
                <a:effectLst/>
                <a:latin typeface="+mn-lt"/>
                <a:ea typeface="+mn-ea"/>
                <a:cs typeface="+mn-cs"/>
              </a:rPr>
              <a:t>in the absence of the right cues, we cant do this - astronaut </a:t>
            </a:r>
          </a:p>
          <a:p>
            <a:r>
              <a:rPr lang="en-US" sz="1200" kern="1200" dirty="0">
                <a:solidFill>
                  <a:schemeClr val="tx1"/>
                </a:solidFill>
                <a:effectLst/>
                <a:latin typeface="+mn-lt"/>
                <a:ea typeface="+mn-ea"/>
                <a:cs typeface="+mn-cs"/>
              </a:rPr>
              <a:t>how do we do this? </a:t>
            </a:r>
          </a:p>
          <a:p>
            <a:r>
              <a:rPr lang="en-US" sz="1200" kern="1200" dirty="0" err="1">
                <a:solidFill>
                  <a:schemeClr val="tx1"/>
                </a:solidFill>
                <a:effectLst/>
                <a:latin typeface="+mn-lt"/>
                <a:ea typeface="+mn-ea"/>
                <a:cs typeface="+mn-cs"/>
              </a:rPr>
              <a:t>judgemenrs</a:t>
            </a:r>
            <a:r>
              <a:rPr lang="en-US" sz="1200" kern="1200" dirty="0">
                <a:solidFill>
                  <a:schemeClr val="tx1"/>
                </a:solidFill>
                <a:effectLst/>
                <a:latin typeface="+mn-lt"/>
                <a:ea typeface="+mn-ea"/>
                <a:cs typeface="+mn-cs"/>
              </a:rPr>
              <a:t> are reflective </a:t>
            </a:r>
            <a:r>
              <a:rPr lang="en-US" sz="1200" kern="1200" dirty="0" err="1">
                <a:solidFill>
                  <a:schemeClr val="tx1"/>
                </a:solidFill>
                <a:effectLst/>
                <a:latin typeface="+mn-lt"/>
                <a:ea typeface="+mn-ea"/>
                <a:cs typeface="+mn-cs"/>
              </a:rPr>
              <a:t>os</a:t>
            </a:r>
            <a:r>
              <a:rPr lang="en-US" sz="1200" kern="1200" dirty="0">
                <a:solidFill>
                  <a:schemeClr val="tx1"/>
                </a:solidFill>
                <a:effectLst/>
                <a:latin typeface="+mn-lt"/>
                <a:ea typeface="+mn-ea"/>
                <a:cs typeface="+mn-cs"/>
              </a:rPr>
              <a:t> stimuli - generalization </a:t>
            </a:r>
          </a:p>
          <a:p>
            <a:r>
              <a:rPr lang="en-US" sz="1200" kern="1200" dirty="0">
                <a:solidFill>
                  <a:schemeClr val="tx1"/>
                </a:solidFill>
                <a:effectLst/>
                <a:latin typeface="+mn-lt"/>
                <a:ea typeface="+mn-ea"/>
                <a:cs typeface="+mn-cs"/>
              </a:rPr>
              <a:t>relate data to </a:t>
            </a:r>
            <a:r>
              <a:rPr lang="en-US" sz="1200" kern="1200" dirty="0" err="1">
                <a:solidFill>
                  <a:schemeClr val="tx1"/>
                </a:solidFill>
                <a:effectLst/>
                <a:latin typeface="+mn-lt"/>
                <a:ea typeface="+mn-ea"/>
                <a:cs typeface="+mn-cs"/>
              </a:rPr>
              <a:t>deatures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a:p>
            <a:endParaRPr lang="en-US" dirty="0"/>
          </a:p>
          <a:p>
            <a:r>
              <a:rPr lang="en-US" dirty="0"/>
              <a:t>https://</a:t>
            </a:r>
            <a:r>
              <a:rPr lang="en-US" dirty="0" err="1"/>
              <a:t>www.flickr.com</a:t>
            </a:r>
            <a:r>
              <a:rPr lang="en-US" dirty="0"/>
              <a:t>/photos/119730384@N04/16600888039</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Already started to show that there is some generalization </a:t>
            </a:r>
          </a:p>
          <a:p>
            <a:r>
              <a:rPr lang="en-US" dirty="0"/>
              <a:t>Broader set of interrelationships </a:t>
            </a:r>
          </a:p>
          <a:p>
            <a:endParaRPr lang="en-US" dirty="0"/>
          </a:p>
          <a:p>
            <a:endParaRPr lang="en-US" dirty="0"/>
          </a:p>
          <a:p>
            <a:endParaRPr lang="en-US" dirty="0"/>
          </a:p>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of raw data to itself </a:t>
            </a:r>
          </a:p>
          <a:p>
            <a:r>
              <a:rPr lang="en-US" dirty="0"/>
              <a:t>- Split data in half  to see how reliable each of these metrics are </a:t>
            </a:r>
          </a:p>
          <a:p>
            <a:endParaRPr lang="en-US" dirty="0"/>
          </a:p>
          <a:p>
            <a:r>
              <a:rPr lang="en-US" dirty="0"/>
              <a:t>Then walk them through the data ALONG THE DIAGONAL (3x3 along the diagonal) </a:t>
            </a:r>
          </a:p>
          <a:p>
            <a:endParaRPr lang="en-US" dirty="0"/>
          </a:p>
          <a:p>
            <a:r>
              <a:rPr lang="en-US" dirty="0" err="1"/>
              <a:t>Discrim</a:t>
            </a:r>
            <a:r>
              <a:rPr lang="en-US" dirty="0"/>
              <a:t> x </a:t>
            </a:r>
            <a:r>
              <a:rPr lang="en-US" dirty="0" err="1"/>
              <a:t>Discrim</a:t>
            </a:r>
            <a:endParaRPr lang="en-US" dirty="0"/>
          </a:p>
          <a:p>
            <a:r>
              <a:rPr lang="en-US" dirty="0"/>
              <a:t>VE (derived accuracy) x VE (derived accuracy) </a:t>
            </a:r>
          </a:p>
          <a:p>
            <a:endParaRPr lang="en-US" dirty="0"/>
          </a:p>
          <a:p>
            <a:endParaRPr lang="en-US" dirty="0"/>
          </a:p>
          <a:p>
            <a:r>
              <a:rPr lang="en-US" dirty="0"/>
              <a:t>RT data, which I have not shown yet, </a:t>
            </a:r>
            <a:endParaRPr lang="en-US" dirty="0">
              <a:sym typeface="Wingdings" pitchFamily="2" charset="2"/>
            </a:endParaRPr>
          </a:p>
          <a:p>
            <a:r>
              <a:rPr lang="en-US" dirty="0">
                <a:sym typeface="Wingdings" pitchFamily="2" charset="2"/>
              </a:rPr>
              <a:t>Summed response time across 2 scenes for VE </a:t>
            </a:r>
          </a:p>
          <a:p>
            <a:endParaRPr lang="en-US" dirty="0">
              <a:sym typeface="Wingdings" pitchFamily="2" charset="2"/>
            </a:endParaRPr>
          </a:p>
          <a:p>
            <a:r>
              <a:rPr lang="en-US" dirty="0">
                <a:sym typeface="Wingdings" pitchFamily="2" charset="2"/>
              </a:rPr>
              <a:t>Now main diagonal is established </a:t>
            </a:r>
          </a:p>
          <a:p>
            <a:r>
              <a:rPr lang="en-US" dirty="0">
                <a:sym typeface="Wingdings" pitchFamily="2" charset="2"/>
              </a:rPr>
              <a:t>Then look at </a:t>
            </a:r>
            <a:r>
              <a:rPr lang="en-US" dirty="0" err="1">
                <a:sym typeface="Wingdings" pitchFamily="2" charset="2"/>
              </a:rPr>
              <a:t>corr</a:t>
            </a:r>
            <a:r>
              <a:rPr lang="en-US" dirty="0">
                <a:sym typeface="Wingdings" pitchFamily="2" charset="2"/>
              </a:rPr>
              <a:t> between durations and between task </a:t>
            </a:r>
            <a:endParaRPr lang="en-US" dirty="0"/>
          </a:p>
          <a:p>
            <a:endParaRPr lang="en-US" dirty="0"/>
          </a:p>
          <a:p>
            <a:endParaRPr lang="en-US" dirty="0"/>
          </a:p>
          <a:p>
            <a:r>
              <a:rPr lang="en-US" dirty="0"/>
              <a:t>Here we have a correlation matrix crossing TASK, DURATION, and OUTCOME MEASURE. We randomly split the data in each of these cells many times to recover the diagonal and better assess the reliability of the data. </a:t>
            </a:r>
          </a:p>
          <a:p>
            <a:endParaRPr lang="en-US" dirty="0"/>
          </a:p>
          <a:p>
            <a:r>
              <a:rPr lang="en-US" dirty="0"/>
              <a:t>This plot is the average correlation matrix across all those splits of the data. </a:t>
            </a:r>
          </a:p>
          <a:p>
            <a:endParaRPr lang="en-US" dirty="0"/>
          </a:p>
          <a:p>
            <a:r>
              <a:rPr lang="en-US" dirty="0"/>
              <a:t>All correlations above 0.16 are significant, but let's step through some of the most prominent effects </a:t>
            </a:r>
          </a:p>
          <a:p>
            <a:endParaRPr lang="en-US" dirty="0"/>
          </a:p>
          <a:p>
            <a:endParaRPr lang="en-US" dirty="0"/>
          </a:p>
          <a:p>
            <a:r>
              <a:rPr lang="en-US" dirty="0"/>
              <a:t>this is too busy </a:t>
            </a:r>
          </a:p>
          <a:p>
            <a:r>
              <a:rPr lang="en-US" dirty="0"/>
              <a:t>introduce the axes first </a:t>
            </a:r>
          </a:p>
          <a:p>
            <a:r>
              <a:rPr lang="en-US" dirty="0"/>
              <a:t>comparing </a:t>
            </a:r>
          </a:p>
          <a:p>
            <a:r>
              <a:rPr lang="en-US" dirty="0"/>
              <a:t>splits let us see if residuals replicate across people </a:t>
            </a:r>
          </a:p>
          <a:p>
            <a:r>
              <a:rPr lang="en-US" dirty="0"/>
              <a:t>just show main diagonal first </a:t>
            </a:r>
          </a:p>
          <a:p>
            <a:r>
              <a:rPr lang="en-US" dirty="0"/>
              <a:t>then how does it relate across duration </a:t>
            </a:r>
          </a:p>
          <a:p>
            <a:r>
              <a:rPr lang="en-US" dirty="0"/>
              <a:t>VE , </a:t>
            </a:r>
            <a:r>
              <a:rPr lang="en-US" dirty="0" err="1"/>
              <a:t>Discrim</a:t>
            </a:r>
            <a:r>
              <a:rPr lang="en-US" dirty="0"/>
              <a:t> </a:t>
            </a:r>
          </a:p>
          <a:p>
            <a:r>
              <a:rPr lang="en-US" dirty="0"/>
              <a:t>then RT ... </a:t>
            </a:r>
          </a:p>
          <a:p>
            <a:r>
              <a:rPr lang="en-US" dirty="0"/>
              <a:t>go one by one </a:t>
            </a:r>
          </a:p>
          <a:p>
            <a:r>
              <a:rPr lang="en-US" dirty="0"/>
              <a:t>then give a peek of the whole thing and </a:t>
            </a:r>
          </a:p>
          <a:p>
            <a:r>
              <a:rPr lang="en-US" dirty="0"/>
              <a:t>remove this big matrix its too much </a:t>
            </a:r>
          </a:p>
          <a:p>
            <a:r>
              <a:rPr lang="en-US" dirty="0"/>
              <a:t>make the takeaways the title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and between viewing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10855925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339495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Task demand is very different and yet people remain consistent – demonstrating that results are truly a result of spatial processing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put this up </a:t>
            </a:r>
          </a:p>
          <a:p>
            <a:pPr marL="171450" indent="-171450">
              <a:buFontTx/>
              <a:buChar char="-"/>
            </a:pPr>
            <a:r>
              <a:rPr lang="en-US" dirty="0"/>
              <a:t>If there was a speed accuracy tradeoff we would see a positive </a:t>
            </a:r>
            <a:r>
              <a:rPr lang="en-US" dirty="0" err="1"/>
              <a:t>corr</a:t>
            </a:r>
            <a:r>
              <a:rPr lang="en-US" dirty="0"/>
              <a:t> </a:t>
            </a:r>
          </a:p>
          <a:p>
            <a:pPr marL="171450" indent="-171450">
              <a:buFontTx/>
              <a:buChar char="-"/>
            </a:pPr>
            <a:r>
              <a:rPr lang="en-US" dirty="0"/>
              <a:t>But what we see is a NEG correlation suggesting that people are faster and more accuracy for certain </a:t>
            </a:r>
            <a:r>
              <a:rPr lang="en-US" dirty="0" err="1"/>
              <a:t>discrirminations</a:t>
            </a:r>
            <a:r>
              <a:rPr lang="en-US" dirty="0"/>
              <a:t> than others</a:t>
            </a:r>
          </a:p>
          <a:p>
            <a:endParaRPr lang="en-US" dirty="0"/>
          </a:p>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to understand the relative utility of pictorial cues by tracking how behavior changes along variations in scene image features. </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cues that have been tested in real world scenes </a:t>
            </a:r>
          </a:p>
          <a:p>
            <a:pPr marL="171450" indent="-171450">
              <a:buFontTx/>
              <a:buChar char="-"/>
            </a:pPr>
            <a:r>
              <a:rPr lang="en-US" dirty="0"/>
              <a:t>People are not only capable of picking up relative depth, but they can produce reasonable estimates of absolute depth </a:t>
            </a:r>
          </a:p>
          <a:p>
            <a:pPr marL="171450" indent="-171450">
              <a:buFontTx/>
              <a:buChar char="-"/>
            </a:pPr>
            <a:r>
              <a:rPr lang="en-US" dirty="0"/>
              <a:t>Familiar size is important here </a:t>
            </a:r>
          </a:p>
          <a:p>
            <a:endParaRPr lang="en-US" dirty="0"/>
          </a:p>
          <a:p>
            <a:r>
              <a:rPr lang="en-US" dirty="0"/>
              <a:t>We have developed an algorithmic approach to quantifying cues such as those listed here, which widely vary in our database of images. </a:t>
            </a:r>
          </a:p>
          <a:p>
            <a:endParaRPr lang="en-US" dirty="0"/>
          </a:p>
          <a:p>
            <a:endParaRPr lang="en-US" dirty="0"/>
          </a:p>
          <a:p>
            <a:endParaRPr lang="en-US" dirty="0"/>
          </a:p>
          <a:p>
            <a:r>
              <a:rPr lang="en-US" dirty="0"/>
              <a:t>&lt;that we are working to complete so that we can directly test for the utility of each cue in our set of selected scenes.&gt;</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endParaRPr lang="en-US" dirty="0"/>
          </a:p>
          <a:p>
            <a:r>
              <a:rPr lang="en-US" dirty="0"/>
              <a:t>With a measure of size for each object we can assess the impact of the ground plane, familiar size, and many other cues. </a:t>
            </a:r>
          </a:p>
          <a:p>
            <a:endParaRPr lang="en-US" dirty="0"/>
          </a:p>
          <a:p>
            <a:r>
              <a:rPr lang="en-US" dirty="0"/>
              <a:t>We hope to produce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48</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JUST the first question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Will use two paradigms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But we need ground truth to know so we use SUNRGBD </a:t>
            </a:r>
            <a:r>
              <a:rPr lang="en-US" sz="1200" kern="1200" dirty="0" err="1">
                <a:solidFill>
                  <a:schemeClr val="tx1"/>
                </a:solidFill>
                <a:effectLst/>
                <a:latin typeface="+mn-lt"/>
                <a:ea typeface="+mn-ea"/>
                <a:cs typeface="+mn-cs"/>
              </a:rPr>
              <a:t>databse</a:t>
            </a:r>
            <a:r>
              <a:rPr 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sym typeface="Wingdings" pitchFamily="2" charset="2"/>
              </a:rPr>
              <a:t> go </a:t>
            </a:r>
            <a:r>
              <a:rPr lang="en-US" sz="1200" kern="1200" dirty="0" err="1">
                <a:solidFill>
                  <a:schemeClr val="tx1"/>
                </a:solidFill>
                <a:effectLst/>
                <a:latin typeface="+mn-lt"/>
                <a:ea typeface="+mn-ea"/>
                <a:cs typeface="+mn-cs"/>
                <a:sym typeface="Wingdings" pitchFamily="2" charset="2"/>
              </a:rPr>
              <a:t>straigt</a:t>
            </a:r>
            <a:r>
              <a:rPr lang="en-US" sz="1200" kern="1200" dirty="0">
                <a:solidFill>
                  <a:schemeClr val="tx1"/>
                </a:solidFill>
                <a:effectLst/>
                <a:latin typeface="+mn-lt"/>
                <a:ea typeface="+mn-ea"/>
                <a:cs typeface="+mn-cs"/>
                <a:sym typeface="Wingdings" pitchFamily="2" charset="2"/>
              </a:rPr>
              <a:t> to stimulus selection slide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add a slide with the big picture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astronaut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expeirmental</a:t>
            </a:r>
            <a:r>
              <a:rPr lang="en-US" sz="1200" kern="1200" dirty="0">
                <a:solidFill>
                  <a:schemeClr val="tx1"/>
                </a:solidFill>
                <a:effectLst/>
                <a:latin typeface="+mn-lt"/>
                <a:ea typeface="+mn-ea"/>
                <a:cs typeface="+mn-cs"/>
              </a:rPr>
              <a:t> paradigms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make the title the question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52</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Does behavior vary across individual scenes and does it generalize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Based only on stimulus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Want to make sure behavior is not driven by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design capitalizes on crowd-sourced data collection pipeline and a large image database to clarify spatial information processing in pictured scenes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11/14/22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11/14/22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11/14/22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11/14/22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11/14/22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11/14/22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11/14/22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11/14/22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11/14/22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11/14/22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11/14/22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11/14/22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7.pn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5.tif"/><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8.svg"/><Relationship Id="rId11" Type="http://schemas.openxmlformats.org/officeDocument/2006/relationships/image" Target="../media/image7.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6.png"/><Relationship Id="rId9"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84.jp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image" Target="../media/image84.jpg"/></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1590260"/>
            <a:ext cx="11076615" cy="3868310"/>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7509165-54A7-3D89-D206-45CFFB389F77}"/>
              </a:ext>
            </a:extLst>
          </p:cNvPr>
          <p:cNvSpPr/>
          <p:nvPr/>
        </p:nvSpPr>
        <p:spPr>
          <a:xfrm>
            <a:off x="11584539" y="1508214"/>
            <a:ext cx="607461"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1479804"/>
            <a:ext cx="601579" cy="3898392"/>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C4F40EF-4DD1-3924-462C-E1C93DD48075}"/>
              </a:ext>
            </a:extLst>
          </p:cNvPr>
          <p:cNvSpPr/>
          <p:nvPr/>
        </p:nvSpPr>
        <p:spPr>
          <a:xfrm>
            <a:off x="0" y="5378196"/>
            <a:ext cx="12192000" cy="1479804"/>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51346" y="1949064"/>
            <a:ext cx="10977078" cy="2726137"/>
          </a:xfrm>
        </p:spPr>
        <p:txBody>
          <a:bodyPr>
            <a:noAutofit/>
          </a:bodyPr>
          <a:lstStyle/>
          <a:p>
            <a:pPr>
              <a:lnSpc>
                <a:spcPct val="100000"/>
              </a:lnSpc>
              <a:spcAft>
                <a:spcPts val="1800"/>
              </a:spcAft>
            </a:pPr>
            <a:r>
              <a:rPr lang="en-US" sz="5400" b="1" dirty="0"/>
              <a:t>A Novel Generalization between </a:t>
            </a:r>
            <a:br>
              <a:rPr lang="en-US" sz="5400" b="1" dirty="0"/>
            </a:br>
            <a:r>
              <a:rPr lang="en-US" sz="5400" b="1" dirty="0"/>
              <a:t>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2941" y="5211877"/>
            <a:ext cx="12191999" cy="920426"/>
          </a:xfrm>
        </p:spPr>
        <p:txBody>
          <a:bodyPr>
            <a:noAutofit/>
          </a:bodyPr>
          <a:lstStyle/>
          <a:p>
            <a:pPr>
              <a:lnSpc>
                <a:spcPct val="100000"/>
              </a:lnSpc>
            </a:pPr>
            <a:r>
              <a:rPr lang="en-US" sz="2200" dirty="0"/>
              <a:t>Prachi Mahableshwarkar</a:t>
            </a:r>
            <a:r>
              <a:rPr lang="en-US" sz="2200" baseline="30000" dirty="0"/>
              <a:t>1</a:t>
            </a:r>
            <a:r>
              <a:rPr lang="en-US" sz="2200" dirty="0"/>
              <a:t>, Lindsay Houck</a:t>
            </a:r>
            <a:r>
              <a:rPr lang="en-US" sz="2200" baseline="30000" dirty="0"/>
              <a:t>2</a:t>
            </a:r>
            <a:r>
              <a:rPr lang="en-US" sz="2200" dirty="0"/>
              <a:t>, Dwight Kravitz</a:t>
            </a:r>
            <a:r>
              <a:rPr lang="en-US" sz="2200" baseline="30000" dirty="0"/>
              <a:t>1</a:t>
            </a:r>
            <a:r>
              <a:rPr lang="en-US" sz="2200" dirty="0"/>
              <a:t>, John Philbeck</a:t>
            </a:r>
            <a:r>
              <a:rPr lang="en-US" sz="2200" baseline="30000" dirty="0"/>
              <a:t>1</a:t>
            </a:r>
            <a:endParaRPr lang="en-US" sz="22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p:txBody>
      </p:sp>
      <p:sp>
        <p:nvSpPr>
          <p:cNvPr id="7" name="Rectangle 6">
            <a:extLst>
              <a:ext uri="{FF2B5EF4-FFF2-40B4-BE49-F238E27FC236}">
                <a16:creationId xmlns:a16="http://schemas.microsoft.com/office/drawing/2014/main" id="{52A108A0-2F27-8C2E-559D-038C301F81C2}"/>
              </a:ext>
            </a:extLst>
          </p:cNvPr>
          <p:cNvSpPr/>
          <p:nvPr/>
        </p:nvSpPr>
        <p:spPr>
          <a:xfrm>
            <a:off x="0" y="0"/>
            <a:ext cx="12192000" cy="1590261"/>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776021" y="4691"/>
            <a:ext cx="1159902" cy="1046593"/>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99390" y="123091"/>
            <a:ext cx="2820639" cy="1276339"/>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508204" y="1079694"/>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grpSp>
        <p:nvGrpSpPr>
          <p:cNvPr id="11" name="Group 10">
            <a:extLst>
              <a:ext uri="{FF2B5EF4-FFF2-40B4-BE49-F238E27FC236}">
                <a16:creationId xmlns:a16="http://schemas.microsoft.com/office/drawing/2014/main" id="{05CB7068-304D-A856-0207-DC5A6443CFF5}"/>
              </a:ext>
            </a:extLst>
          </p:cNvPr>
          <p:cNvGrpSpPr/>
          <p:nvPr/>
        </p:nvGrpSpPr>
        <p:grpSpPr>
          <a:xfrm>
            <a:off x="766934" y="5289403"/>
            <a:ext cx="10658132" cy="1020794"/>
            <a:chOff x="376452" y="5210506"/>
            <a:chExt cx="10658132" cy="1020794"/>
          </a:xfrm>
        </p:grpSpPr>
        <p:pic>
          <p:nvPicPr>
            <p:cNvPr id="12" name="Picture 11">
              <a:extLst>
                <a:ext uri="{FF2B5EF4-FFF2-40B4-BE49-F238E27FC236}">
                  <a16:creationId xmlns:a16="http://schemas.microsoft.com/office/drawing/2014/main" id="{0638876E-8E9D-096B-F722-35CF6B1C03A3}"/>
                </a:ext>
              </a:extLst>
            </p:cNvPr>
            <p:cNvPicPr>
              <a:picLocks noChangeAspect="1"/>
            </p:cNvPicPr>
            <p:nvPr/>
          </p:nvPicPr>
          <p:blipFill>
            <a:blip r:embed="rId6"/>
            <a:stretch>
              <a:fillRect/>
            </a:stretch>
          </p:blipFill>
          <p:spPr>
            <a:xfrm>
              <a:off x="3460496" y="5210506"/>
              <a:ext cx="1406000" cy="1020794"/>
            </a:xfrm>
            <a:prstGeom prst="rect">
              <a:avLst/>
            </a:prstGeom>
          </p:spPr>
        </p:pic>
        <p:pic>
          <p:nvPicPr>
            <p:cNvPr id="13" name="Picture 12">
              <a:extLst>
                <a:ext uri="{FF2B5EF4-FFF2-40B4-BE49-F238E27FC236}">
                  <a16:creationId xmlns:a16="http://schemas.microsoft.com/office/drawing/2014/main" id="{749DCF5D-23D9-EC34-6518-670292288302}"/>
                </a:ext>
              </a:extLst>
            </p:cNvPr>
            <p:cNvPicPr>
              <a:picLocks noChangeAspect="1"/>
            </p:cNvPicPr>
            <p:nvPr/>
          </p:nvPicPr>
          <p:blipFill>
            <a:blip r:embed="rId7"/>
            <a:stretch>
              <a:fillRect/>
            </a:stretch>
          </p:blipFill>
          <p:spPr>
            <a:xfrm>
              <a:off x="9628584" y="5210506"/>
              <a:ext cx="1406000" cy="1020794"/>
            </a:xfrm>
            <a:prstGeom prst="rect">
              <a:avLst/>
            </a:prstGeom>
          </p:spPr>
        </p:pic>
        <p:pic>
          <p:nvPicPr>
            <p:cNvPr id="14" name="Picture 13">
              <a:extLst>
                <a:ext uri="{FF2B5EF4-FFF2-40B4-BE49-F238E27FC236}">
                  <a16:creationId xmlns:a16="http://schemas.microsoft.com/office/drawing/2014/main" id="{3E6ADFF7-9968-25C9-F6DD-CECEE6A32B11}"/>
                </a:ext>
              </a:extLst>
            </p:cNvPr>
            <p:cNvPicPr>
              <a:picLocks noChangeAspect="1"/>
            </p:cNvPicPr>
            <p:nvPr/>
          </p:nvPicPr>
          <p:blipFill>
            <a:blip r:embed="rId8"/>
            <a:stretch>
              <a:fillRect/>
            </a:stretch>
          </p:blipFill>
          <p:spPr>
            <a:xfrm>
              <a:off x="8086562" y="5210506"/>
              <a:ext cx="1406000" cy="1020794"/>
            </a:xfrm>
            <a:prstGeom prst="rect">
              <a:avLst/>
            </a:prstGeom>
          </p:spPr>
        </p:pic>
        <p:pic>
          <p:nvPicPr>
            <p:cNvPr id="15" name="Picture 14">
              <a:extLst>
                <a:ext uri="{FF2B5EF4-FFF2-40B4-BE49-F238E27FC236}">
                  <a16:creationId xmlns:a16="http://schemas.microsoft.com/office/drawing/2014/main" id="{9A54F6D1-15CF-BE09-FB51-696411D732F5}"/>
                </a:ext>
              </a:extLst>
            </p:cNvPr>
            <p:cNvPicPr>
              <a:picLocks noChangeAspect="1"/>
            </p:cNvPicPr>
            <p:nvPr/>
          </p:nvPicPr>
          <p:blipFill>
            <a:blip r:embed="rId9"/>
            <a:stretch>
              <a:fillRect/>
            </a:stretch>
          </p:blipFill>
          <p:spPr>
            <a:xfrm>
              <a:off x="1918474" y="5210506"/>
              <a:ext cx="1406000" cy="1020794"/>
            </a:xfrm>
            <a:prstGeom prst="rect">
              <a:avLst/>
            </a:prstGeom>
          </p:spPr>
        </p:pic>
        <p:pic>
          <p:nvPicPr>
            <p:cNvPr id="16" name="Picture 15">
              <a:extLst>
                <a:ext uri="{FF2B5EF4-FFF2-40B4-BE49-F238E27FC236}">
                  <a16:creationId xmlns:a16="http://schemas.microsoft.com/office/drawing/2014/main" id="{9F50AED8-EBF5-40B1-70A0-F2703D140B79}"/>
                </a:ext>
              </a:extLst>
            </p:cNvPr>
            <p:cNvPicPr>
              <a:picLocks noChangeAspect="1"/>
            </p:cNvPicPr>
            <p:nvPr/>
          </p:nvPicPr>
          <p:blipFill>
            <a:blip r:embed="rId10"/>
            <a:stretch>
              <a:fillRect/>
            </a:stretch>
          </p:blipFill>
          <p:spPr>
            <a:xfrm>
              <a:off x="6544540" y="5210506"/>
              <a:ext cx="1406000" cy="1020794"/>
            </a:xfrm>
            <a:prstGeom prst="rect">
              <a:avLst/>
            </a:prstGeom>
          </p:spPr>
        </p:pic>
        <p:pic>
          <p:nvPicPr>
            <p:cNvPr id="17" name="Picture 16">
              <a:extLst>
                <a:ext uri="{FF2B5EF4-FFF2-40B4-BE49-F238E27FC236}">
                  <a16:creationId xmlns:a16="http://schemas.microsoft.com/office/drawing/2014/main" id="{7EAE595D-C786-A9E2-0725-0218E3B0FFB9}"/>
                </a:ext>
              </a:extLst>
            </p:cNvPr>
            <p:cNvPicPr>
              <a:picLocks noChangeAspect="1"/>
            </p:cNvPicPr>
            <p:nvPr/>
          </p:nvPicPr>
          <p:blipFill>
            <a:blip r:embed="rId11"/>
            <a:stretch>
              <a:fillRect/>
            </a:stretch>
          </p:blipFill>
          <p:spPr>
            <a:xfrm>
              <a:off x="5002518" y="5210506"/>
              <a:ext cx="1406000" cy="1020794"/>
            </a:xfrm>
            <a:prstGeom prst="rect">
              <a:avLst/>
            </a:prstGeom>
          </p:spPr>
        </p:pic>
        <p:pic>
          <p:nvPicPr>
            <p:cNvPr id="18" name="Picture 17">
              <a:extLst>
                <a:ext uri="{FF2B5EF4-FFF2-40B4-BE49-F238E27FC236}">
                  <a16:creationId xmlns:a16="http://schemas.microsoft.com/office/drawing/2014/main" id="{F1BD61AA-64E5-EE39-C72D-77FB75F188D8}"/>
                </a:ext>
              </a:extLst>
            </p:cNvPr>
            <p:cNvPicPr>
              <a:picLocks noChangeAspect="1"/>
            </p:cNvPicPr>
            <p:nvPr/>
          </p:nvPicPr>
          <p:blipFill>
            <a:blip r:embed="rId12"/>
            <a:stretch>
              <a:fillRect/>
            </a:stretch>
          </p:blipFill>
          <p:spPr>
            <a:xfrm>
              <a:off x="376452" y="5210506"/>
              <a:ext cx="1406000" cy="1020794"/>
            </a:xfrm>
            <a:prstGeom prst="rect">
              <a:avLst/>
            </a:prstGeom>
          </p:spPr>
        </p:pic>
      </p:grpSp>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DFB53E9-66B6-0BF5-1DE5-1C6C653890A6}"/>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0" name="Title 1">
            <a:extLst>
              <a:ext uri="{FF2B5EF4-FFF2-40B4-BE49-F238E27FC236}">
                <a16:creationId xmlns:a16="http://schemas.microsoft.com/office/drawing/2014/main" id="{020443D2-9373-FA11-3883-F47E50E1DDAA}"/>
              </a:ext>
            </a:extLst>
          </p:cNvPr>
          <p:cNvSpPr txBox="1">
            <a:spLocks/>
          </p:cNvSpPr>
          <p:nvPr/>
        </p:nvSpPr>
        <p:spPr>
          <a:xfrm>
            <a:off x="72428" y="11154"/>
            <a:ext cx="11667006" cy="8081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Discrimination Performance</a:t>
            </a:r>
          </a:p>
        </p:txBody>
      </p:sp>
      <p:sp>
        <p:nvSpPr>
          <p:cNvPr id="15" name="TextBox 14">
            <a:extLst>
              <a:ext uri="{FF2B5EF4-FFF2-40B4-BE49-F238E27FC236}">
                <a16:creationId xmlns:a16="http://schemas.microsoft.com/office/drawing/2014/main" id="{ACFB0754-8D30-D3CA-5A78-2A38A93A5E2E}"/>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19" name="Picture 18" descr="Chart, scatter chart&#10;&#10;Description automatically generated">
            <a:extLst>
              <a:ext uri="{FF2B5EF4-FFF2-40B4-BE49-F238E27FC236}">
                <a16:creationId xmlns:a16="http://schemas.microsoft.com/office/drawing/2014/main" id="{E65CF724-D36F-CC5A-DBF7-B9DAC84F1F53}"/>
              </a:ext>
            </a:extLst>
          </p:cNvPr>
          <p:cNvPicPr>
            <a:picLocks noChangeAspect="1"/>
          </p:cNvPicPr>
          <p:nvPr/>
        </p:nvPicPr>
        <p:blipFill>
          <a:blip r:embed="rId4"/>
          <a:stretch>
            <a:fillRect/>
          </a:stretch>
        </p:blipFill>
        <p:spPr>
          <a:xfrm>
            <a:off x="72428" y="928769"/>
            <a:ext cx="3997011" cy="4059100"/>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0FC9E0A-9080-B965-B96E-F7DAD40DBBAF}"/>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19" name="Picture 18">
            <a:extLst>
              <a:ext uri="{FF2B5EF4-FFF2-40B4-BE49-F238E27FC236}">
                <a16:creationId xmlns:a16="http://schemas.microsoft.com/office/drawing/2014/main" id="{6830FCF2-FF50-C7AD-E3FA-1B4B67DD1822}"/>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sp>
        <p:nvSpPr>
          <p:cNvPr id="20" name="TextBox 19">
            <a:extLst>
              <a:ext uri="{FF2B5EF4-FFF2-40B4-BE49-F238E27FC236}">
                <a16:creationId xmlns:a16="http://schemas.microsoft.com/office/drawing/2014/main" id="{627FB67C-B178-4496-49AE-8EA09F317DF5}"/>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22" name="TextBox 21">
            <a:extLst>
              <a:ext uri="{FF2B5EF4-FFF2-40B4-BE49-F238E27FC236}">
                <a16:creationId xmlns:a16="http://schemas.microsoft.com/office/drawing/2014/main" id="{D0D70EC7-4131-5861-E9A7-638D4EB6526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23" name="Picture 22" descr="Chart, scatter chart&#10;&#10;Description automatically generated">
            <a:extLst>
              <a:ext uri="{FF2B5EF4-FFF2-40B4-BE49-F238E27FC236}">
                <a16:creationId xmlns:a16="http://schemas.microsoft.com/office/drawing/2014/main" id="{29D3263A-E979-ED13-861B-6756F8FC4BA7}"/>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24" name="Picture 23" descr="Chart, scatter chart&#10;&#10;Description automatically generated">
            <a:extLst>
              <a:ext uri="{FF2B5EF4-FFF2-40B4-BE49-F238E27FC236}">
                <a16:creationId xmlns:a16="http://schemas.microsoft.com/office/drawing/2014/main" id="{127A8D61-75BA-C006-0EE1-841C588EA332}"/>
              </a:ext>
            </a:extLst>
          </p:cNvPr>
          <p:cNvPicPr>
            <a:picLocks noChangeAspect="1"/>
          </p:cNvPicPr>
          <p:nvPr/>
        </p:nvPicPr>
        <p:blipFill rotWithShape="1">
          <a:blip r:embed="rId5"/>
          <a:srcRect l="5476"/>
          <a:stretch/>
        </p:blipFill>
        <p:spPr>
          <a:xfrm>
            <a:off x="4241670" y="928769"/>
            <a:ext cx="3778110" cy="4059100"/>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E9545D7-E5F4-00C4-3DE4-4850F87083E0}"/>
              </a:ext>
            </a:extLst>
          </p:cNvPr>
          <p:cNvPicPr>
            <a:picLocks noChangeAspect="1"/>
          </p:cNvPicPr>
          <p:nvPr/>
        </p:nvPicPr>
        <p:blipFill rotWithShape="1">
          <a:blip r:embed="rId3"/>
          <a:srcRect l="71440" r="4276" b="9132"/>
          <a:stretch/>
        </p:blipFill>
        <p:spPr>
          <a:xfrm>
            <a:off x="9428384" y="4286268"/>
            <a:ext cx="1576318" cy="2110464"/>
          </a:xfrm>
          <a:prstGeom prst="rect">
            <a:avLst/>
          </a:prstGeom>
        </p:spPr>
      </p:pic>
      <p:pic>
        <p:nvPicPr>
          <p:cNvPr id="25" name="Picture 24">
            <a:extLst>
              <a:ext uri="{FF2B5EF4-FFF2-40B4-BE49-F238E27FC236}">
                <a16:creationId xmlns:a16="http://schemas.microsoft.com/office/drawing/2014/main" id="{79FFA16F-F742-70EC-4C78-795E42848651}"/>
              </a:ext>
            </a:extLst>
          </p:cNvPr>
          <p:cNvPicPr>
            <a:picLocks noChangeAspect="1"/>
          </p:cNvPicPr>
          <p:nvPr/>
        </p:nvPicPr>
        <p:blipFill rotWithShape="1">
          <a:blip r:embed="rId3"/>
          <a:srcRect l="42883" r="32682" b="9132"/>
          <a:stretch/>
        </p:blipFill>
        <p:spPr>
          <a:xfrm>
            <a:off x="5581936" y="4308393"/>
            <a:ext cx="1586089" cy="2110464"/>
          </a:xfrm>
          <a:prstGeom prst="rect">
            <a:avLst/>
          </a:prstGeom>
        </p:spPr>
      </p:pic>
      <p:pic>
        <p:nvPicPr>
          <p:cNvPr id="24" name="Picture 23">
            <a:extLst>
              <a:ext uri="{FF2B5EF4-FFF2-40B4-BE49-F238E27FC236}">
                <a16:creationId xmlns:a16="http://schemas.microsoft.com/office/drawing/2014/main" id="{3FEB8823-EEB3-C986-8221-EEEBABD5EBFA}"/>
              </a:ext>
            </a:extLst>
          </p:cNvPr>
          <p:cNvPicPr>
            <a:picLocks noChangeAspect="1"/>
          </p:cNvPicPr>
          <p:nvPr/>
        </p:nvPicPr>
        <p:blipFill rotWithShape="1">
          <a:blip r:embed="rId3"/>
          <a:srcRect l="14839" r="60377" b="9132"/>
          <a:stretch/>
        </p:blipFill>
        <p:spPr>
          <a:xfrm>
            <a:off x="1387669" y="4286268"/>
            <a:ext cx="1608792" cy="2110464"/>
          </a:xfrm>
          <a:prstGeom prst="rect">
            <a:avLst/>
          </a:prstGeom>
        </p:spPr>
      </p:pic>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808195"/>
          </a:xfrm>
        </p:spPr>
        <p:txBody>
          <a:bodyPr>
            <a:normAutofit/>
          </a:bodyPr>
          <a:lstStyle/>
          <a:p>
            <a:r>
              <a:rPr lang="en-US" sz="4200" b="1" dirty="0"/>
              <a:t>Discrimination Performance</a:t>
            </a:r>
          </a:p>
        </p:txBody>
      </p:sp>
      <p:pic>
        <p:nvPicPr>
          <p:cNvPr id="7" name="Picture 6" descr="Chart, scatter chart&#10;&#10;Description automatically generated">
            <a:extLst>
              <a:ext uri="{FF2B5EF4-FFF2-40B4-BE49-F238E27FC236}">
                <a16:creationId xmlns:a16="http://schemas.microsoft.com/office/drawing/2014/main" id="{03417F74-BF0C-A5C8-1BE4-CE8CF61E408B}"/>
              </a:ext>
            </a:extLst>
          </p:cNvPr>
          <p:cNvPicPr>
            <a:picLocks noChangeAspect="1"/>
          </p:cNvPicPr>
          <p:nvPr/>
        </p:nvPicPr>
        <p:blipFill>
          <a:blip r:embed="rId4"/>
          <a:stretch>
            <a:fillRect/>
          </a:stretch>
        </p:blipFill>
        <p:spPr>
          <a:xfrm>
            <a:off x="72428" y="928769"/>
            <a:ext cx="3997011" cy="4059100"/>
          </a:xfrm>
          <a:prstGeom prst="rect">
            <a:avLst/>
          </a:prstGeom>
        </p:spPr>
      </p:pic>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5"/>
          <a:srcRect l="5457"/>
          <a:stretch/>
        </p:blipFill>
        <p:spPr>
          <a:xfrm>
            <a:off x="8192011" y="928769"/>
            <a:ext cx="3778884" cy="4059100"/>
          </a:xfrm>
          <a:prstGeom prst="rect">
            <a:avLst/>
          </a:prstGeom>
        </p:spPr>
      </p:pic>
      <p:pic>
        <p:nvPicPr>
          <p:cNvPr id="13" name="Picture 12" descr="Chart, scatter chart&#10;&#10;Description automatically generated">
            <a:extLst>
              <a:ext uri="{FF2B5EF4-FFF2-40B4-BE49-F238E27FC236}">
                <a16:creationId xmlns:a16="http://schemas.microsoft.com/office/drawing/2014/main" id="{2DEEF5CB-F152-E683-8922-A776FB3C493D}"/>
              </a:ext>
            </a:extLst>
          </p:cNvPr>
          <p:cNvPicPr>
            <a:picLocks noChangeAspect="1"/>
          </p:cNvPicPr>
          <p:nvPr/>
        </p:nvPicPr>
        <p:blipFill rotWithShape="1">
          <a:blip r:embed="rId6"/>
          <a:srcRect l="5476"/>
          <a:stretch/>
        </p:blipFill>
        <p:spPr>
          <a:xfrm>
            <a:off x="4241670" y="928769"/>
            <a:ext cx="3778110" cy="4059100"/>
          </a:xfrm>
          <a:prstGeom prst="rect">
            <a:avLst/>
          </a:prstGeom>
        </p:spPr>
      </p:pic>
      <p:sp>
        <p:nvSpPr>
          <p:cNvPr id="14" name="TextBox 13">
            <a:extLst>
              <a:ext uri="{FF2B5EF4-FFF2-40B4-BE49-F238E27FC236}">
                <a16:creationId xmlns:a16="http://schemas.microsoft.com/office/drawing/2014/main" id="{74C0D269-9196-7B04-6DE8-846C832AF119}"/>
              </a:ext>
            </a:extLst>
          </p:cNvPr>
          <p:cNvSpPr txBox="1"/>
          <p:nvPr/>
        </p:nvSpPr>
        <p:spPr>
          <a:xfrm>
            <a:off x="1547941" y="5671351"/>
            <a:ext cx="1288248" cy="369332"/>
          </a:xfrm>
          <a:prstGeom prst="rect">
            <a:avLst/>
          </a:prstGeom>
          <a:noFill/>
        </p:spPr>
        <p:txBody>
          <a:bodyPr wrap="square" rtlCol="0">
            <a:spAutoFit/>
          </a:bodyPr>
          <a:lstStyle/>
          <a:p>
            <a:pPr algn="ctr"/>
            <a:r>
              <a:rPr lang="en-US" dirty="0"/>
              <a:t>0.55</a:t>
            </a:r>
          </a:p>
        </p:txBody>
      </p:sp>
      <p:sp>
        <p:nvSpPr>
          <p:cNvPr id="15" name="TextBox 14">
            <a:extLst>
              <a:ext uri="{FF2B5EF4-FFF2-40B4-BE49-F238E27FC236}">
                <a16:creationId xmlns:a16="http://schemas.microsoft.com/office/drawing/2014/main" id="{E23B628D-0970-1766-9BE6-253C55DFD8D0}"/>
              </a:ext>
            </a:extLst>
          </p:cNvPr>
          <p:cNvSpPr txBox="1"/>
          <p:nvPr/>
        </p:nvSpPr>
        <p:spPr>
          <a:xfrm>
            <a:off x="5971694" y="5232399"/>
            <a:ext cx="844952" cy="381965"/>
          </a:xfrm>
          <a:prstGeom prst="rect">
            <a:avLst/>
          </a:prstGeom>
          <a:noFill/>
        </p:spPr>
        <p:txBody>
          <a:bodyPr wrap="square" rtlCol="0">
            <a:spAutoFit/>
          </a:bodyPr>
          <a:lstStyle/>
          <a:p>
            <a:pPr algn="ctr"/>
            <a:r>
              <a:rPr lang="en-US" dirty="0"/>
              <a:t>0.60</a:t>
            </a:r>
          </a:p>
        </p:txBody>
      </p:sp>
      <p:sp>
        <p:nvSpPr>
          <p:cNvPr id="16" name="TextBox 15">
            <a:extLst>
              <a:ext uri="{FF2B5EF4-FFF2-40B4-BE49-F238E27FC236}">
                <a16:creationId xmlns:a16="http://schemas.microsoft.com/office/drawing/2014/main" id="{0D4307E0-4CB1-6D47-E170-E9DDD7D805D4}"/>
              </a:ext>
            </a:extLst>
          </p:cNvPr>
          <p:cNvSpPr txBox="1"/>
          <p:nvPr/>
        </p:nvSpPr>
        <p:spPr>
          <a:xfrm>
            <a:off x="9794067" y="4987544"/>
            <a:ext cx="844952" cy="381965"/>
          </a:xfrm>
          <a:prstGeom prst="rect">
            <a:avLst/>
          </a:prstGeom>
          <a:noFill/>
        </p:spPr>
        <p:txBody>
          <a:bodyPr wrap="square" rtlCol="0">
            <a:spAutoFit/>
          </a:bodyPr>
          <a:lstStyle/>
          <a:p>
            <a:pPr algn="ctr"/>
            <a:r>
              <a:rPr lang="en-US" dirty="0"/>
              <a:t>0.63</a:t>
            </a:r>
          </a:p>
        </p:txBody>
      </p:sp>
      <p:sp>
        <p:nvSpPr>
          <p:cNvPr id="20" name="TextBox 19">
            <a:extLst>
              <a:ext uri="{FF2B5EF4-FFF2-40B4-BE49-F238E27FC236}">
                <a16:creationId xmlns:a16="http://schemas.microsoft.com/office/drawing/2014/main" id="{39C2E120-A2A7-003B-4169-9B8BD253F0C2}"/>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Judgment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1247A12-CFB6-4D39-788D-53A8135686A9}"/>
              </a:ext>
            </a:extLst>
          </p:cNvPr>
          <p:cNvGrpSpPr/>
          <p:nvPr/>
        </p:nvGrpSpPr>
        <p:grpSpPr>
          <a:xfrm>
            <a:off x="221025" y="1020095"/>
            <a:ext cx="5863592" cy="4603916"/>
            <a:chOff x="221025" y="687592"/>
            <a:chExt cx="5863592" cy="4603916"/>
          </a:xfrm>
        </p:grpSpPr>
        <p:pic>
          <p:nvPicPr>
            <p:cNvPr id="3" name="Picture 2" descr="Chart, histogram&#10;&#10;Description automatically generated">
              <a:extLst>
                <a:ext uri="{FF2B5EF4-FFF2-40B4-BE49-F238E27FC236}">
                  <a16:creationId xmlns:a16="http://schemas.microsoft.com/office/drawing/2014/main" id="{8D738BB4-2997-2DE5-7216-2BB95916A066}"/>
                </a:ext>
              </a:extLst>
            </p:cNvPr>
            <p:cNvPicPr>
              <a:picLocks noChangeAspect="1"/>
            </p:cNvPicPr>
            <p:nvPr/>
          </p:nvPicPr>
          <p:blipFill>
            <a:blip r:embed="rId3"/>
            <a:stretch>
              <a:fillRect/>
            </a:stretch>
          </p:blipFill>
          <p:spPr>
            <a:xfrm>
              <a:off x="221025" y="1176707"/>
              <a:ext cx="5863592" cy="411480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3673313" y="2228941"/>
              <a:ext cx="2230071" cy="1568857"/>
            </a:xfrm>
            <a:prstGeom prst="rect">
              <a:avLst/>
            </a:prstGeom>
          </p:spPr>
        </p:pic>
        <p:sp>
          <p:nvSpPr>
            <p:cNvPr id="12" name="Title 1">
              <a:extLst>
                <a:ext uri="{FF2B5EF4-FFF2-40B4-BE49-F238E27FC236}">
                  <a16:creationId xmlns:a16="http://schemas.microsoft.com/office/drawing/2014/main" id="{1C106950-E29B-7343-8317-E03EE32A58F7}"/>
                </a:ext>
              </a:extLst>
            </p:cNvPr>
            <p:cNvSpPr txBox="1">
              <a:spLocks/>
            </p:cNvSpPr>
            <p:nvPr/>
          </p:nvSpPr>
          <p:spPr>
            <a:xfrm>
              <a:off x="1902221" y="687592"/>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0</a:t>
              </a:r>
            </a:p>
          </p:txBody>
        </p:sp>
      </p:grpSp>
      <p:grpSp>
        <p:nvGrpSpPr>
          <p:cNvPr id="17" name="Group 16">
            <a:extLst>
              <a:ext uri="{FF2B5EF4-FFF2-40B4-BE49-F238E27FC236}">
                <a16:creationId xmlns:a16="http://schemas.microsoft.com/office/drawing/2014/main" id="{9CDDB059-FF86-B2A0-6813-752EEA614F2A}"/>
              </a:ext>
            </a:extLst>
          </p:cNvPr>
          <p:cNvGrpSpPr/>
          <p:nvPr/>
        </p:nvGrpSpPr>
        <p:grpSpPr>
          <a:xfrm>
            <a:off x="6180135" y="1021351"/>
            <a:ext cx="5863592" cy="4593466"/>
            <a:chOff x="6180135" y="688848"/>
            <a:chExt cx="5863592" cy="4593466"/>
          </a:xfrm>
        </p:grpSpPr>
        <p:pic>
          <p:nvPicPr>
            <p:cNvPr id="8" name="Picture 7" descr="Chart, histogram&#10;&#10;Description automatically generated">
              <a:extLst>
                <a:ext uri="{FF2B5EF4-FFF2-40B4-BE49-F238E27FC236}">
                  <a16:creationId xmlns:a16="http://schemas.microsoft.com/office/drawing/2014/main" id="{A7048103-A8A3-74D6-BC69-527BB1EFFE7D}"/>
                </a:ext>
              </a:extLst>
            </p:cNvPr>
            <p:cNvPicPr>
              <a:picLocks noChangeAspect="1"/>
            </p:cNvPicPr>
            <p:nvPr/>
          </p:nvPicPr>
          <p:blipFill>
            <a:blip r:embed="rId5"/>
            <a:stretch>
              <a:fillRect/>
            </a:stretch>
          </p:blipFill>
          <p:spPr>
            <a:xfrm>
              <a:off x="6180135" y="1167513"/>
              <a:ext cx="5863592" cy="411480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9792329" y="2230234"/>
              <a:ext cx="2230070" cy="1568856"/>
            </a:xfrm>
            <a:prstGeom prst="rect">
              <a:avLst/>
            </a:prstGeom>
          </p:spPr>
        </p:pic>
        <p:sp>
          <p:nvSpPr>
            <p:cNvPr id="14" name="Title 1">
              <a:extLst>
                <a:ext uri="{FF2B5EF4-FFF2-40B4-BE49-F238E27FC236}">
                  <a16:creationId xmlns:a16="http://schemas.microsoft.com/office/drawing/2014/main" id="{B33DCC7E-944E-634C-8370-E60F7C8CFDC7}"/>
                </a:ext>
              </a:extLst>
            </p:cNvPr>
            <p:cNvSpPr txBox="1">
              <a:spLocks/>
            </p:cNvSpPr>
            <p:nvPr/>
          </p:nvSpPr>
          <p:spPr>
            <a:xfrm>
              <a:off x="8168182" y="688848"/>
              <a:ext cx="250119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221025" y="1116612"/>
            <a:ext cx="5874975" cy="466903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pic>
        <p:nvPicPr>
          <p:cNvPr id="24" name="Picture 23">
            <a:extLst>
              <a:ext uri="{FF2B5EF4-FFF2-40B4-BE49-F238E27FC236}">
                <a16:creationId xmlns:a16="http://schemas.microsoft.com/office/drawing/2014/main" id="{26AB4E2E-9695-6251-75BA-5B76BB3F391A}"/>
              </a:ext>
            </a:extLst>
          </p:cNvPr>
          <p:cNvPicPr>
            <a:picLocks noChangeAspect="1"/>
          </p:cNvPicPr>
          <p:nvPr/>
        </p:nvPicPr>
        <p:blipFill>
          <a:blip r:embed="rId3"/>
          <a:stretch>
            <a:fillRect/>
          </a:stretch>
        </p:blipFill>
        <p:spPr>
          <a:xfrm>
            <a:off x="66045" y="922599"/>
            <a:ext cx="4896346" cy="5137716"/>
          </a:xfrm>
          <a:prstGeom prst="rect">
            <a:avLst/>
          </a:prstGeom>
        </p:spPr>
      </p:pic>
      <p:grpSp>
        <p:nvGrpSpPr>
          <p:cNvPr id="25" name="Group 24">
            <a:extLst>
              <a:ext uri="{FF2B5EF4-FFF2-40B4-BE49-F238E27FC236}">
                <a16:creationId xmlns:a16="http://schemas.microsoft.com/office/drawing/2014/main" id="{4A2528F3-739D-DDE7-1FCA-38F699FA7E44}"/>
              </a:ext>
            </a:extLst>
          </p:cNvPr>
          <p:cNvGrpSpPr/>
          <p:nvPr/>
        </p:nvGrpSpPr>
        <p:grpSpPr>
          <a:xfrm>
            <a:off x="5369864" y="4070935"/>
            <a:ext cx="6610902" cy="1253067"/>
            <a:chOff x="5369864" y="4070935"/>
            <a:chExt cx="6610902" cy="1253067"/>
          </a:xfrm>
        </p:grpSpPr>
        <p:grpSp>
          <p:nvGrpSpPr>
            <p:cNvPr id="26" name="Group 25">
              <a:extLst>
                <a:ext uri="{FF2B5EF4-FFF2-40B4-BE49-F238E27FC236}">
                  <a16:creationId xmlns:a16="http://schemas.microsoft.com/office/drawing/2014/main" id="{5A260E44-78D1-758A-6AE1-1580F1EE5D96}"/>
                </a:ext>
              </a:extLst>
            </p:cNvPr>
            <p:cNvGrpSpPr/>
            <p:nvPr/>
          </p:nvGrpSpPr>
          <p:grpSpPr>
            <a:xfrm>
              <a:off x="5486978" y="4273898"/>
              <a:ext cx="6493788" cy="876230"/>
              <a:chOff x="84880" y="5922466"/>
              <a:chExt cx="6034611" cy="617926"/>
            </a:xfrm>
          </p:grpSpPr>
          <p:sp>
            <p:nvSpPr>
              <p:cNvPr id="28" name="TextBox 27">
                <a:extLst>
                  <a:ext uri="{FF2B5EF4-FFF2-40B4-BE49-F238E27FC236}">
                    <a16:creationId xmlns:a16="http://schemas.microsoft.com/office/drawing/2014/main" id="{D750F52F-0FFB-61CF-96C1-418C597FC388}"/>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0FD34B-FCEE-B4A3-591C-4C060276FC8A}"/>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27" name="Rounded Rectangle 26">
              <a:extLst>
                <a:ext uri="{FF2B5EF4-FFF2-40B4-BE49-F238E27FC236}">
                  <a16:creationId xmlns:a16="http://schemas.microsoft.com/office/drawing/2014/main" id="{B8E5494C-3E79-881A-440A-4CEFD3BE07CC}"/>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21CF6FCD-5F52-71D8-140B-52D1F56B9EED}"/>
              </a:ext>
            </a:extLst>
          </p:cNvPr>
          <p:cNvGrpSpPr/>
          <p:nvPr/>
        </p:nvGrpSpPr>
        <p:grpSpPr>
          <a:xfrm>
            <a:off x="2296160" y="5567680"/>
            <a:ext cx="4490720" cy="873760"/>
            <a:chOff x="2296160" y="5567680"/>
            <a:chExt cx="4490720" cy="873760"/>
          </a:xfrm>
        </p:grpSpPr>
        <p:cxnSp>
          <p:nvCxnSpPr>
            <p:cNvPr id="40" name="Straight Connector 39">
              <a:extLst>
                <a:ext uri="{FF2B5EF4-FFF2-40B4-BE49-F238E27FC236}">
                  <a16:creationId xmlns:a16="http://schemas.microsoft.com/office/drawing/2014/main" id="{282E2C42-D51D-C6C1-A417-47B7CE6A39AD}"/>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E5A8DFD-0DC8-651C-3B37-04CC1C3722E9}"/>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598674BA-B109-CE28-944B-A5C276D52F7B}"/>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4A3E-D91E-E0F1-D23C-F029FB21A1E2}"/>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judgments? </a:t>
            </a:r>
          </a:p>
        </p:txBody>
      </p:sp>
      <p:grpSp>
        <p:nvGrpSpPr>
          <p:cNvPr id="5" name="Group 4">
            <a:extLst>
              <a:ext uri="{FF2B5EF4-FFF2-40B4-BE49-F238E27FC236}">
                <a16:creationId xmlns:a16="http://schemas.microsoft.com/office/drawing/2014/main" id="{ECE33A75-67B4-94AC-93AC-126A41D7B9E5}"/>
              </a:ext>
            </a:extLst>
          </p:cNvPr>
          <p:cNvGrpSpPr/>
          <p:nvPr/>
        </p:nvGrpSpPr>
        <p:grpSpPr>
          <a:xfrm>
            <a:off x="5369864" y="4070935"/>
            <a:ext cx="6610902" cy="1253067"/>
            <a:chOff x="5369864" y="4070935"/>
            <a:chExt cx="6610902" cy="1253067"/>
          </a:xfrm>
        </p:grpSpPr>
        <p:grpSp>
          <p:nvGrpSpPr>
            <p:cNvPr id="6" name="Group 5">
              <a:extLst>
                <a:ext uri="{FF2B5EF4-FFF2-40B4-BE49-F238E27FC236}">
                  <a16:creationId xmlns:a16="http://schemas.microsoft.com/office/drawing/2014/main" id="{71E8F4AA-7B80-6DEB-1712-1C1BB494A95A}"/>
                </a:ext>
              </a:extLst>
            </p:cNvPr>
            <p:cNvGrpSpPr/>
            <p:nvPr/>
          </p:nvGrpSpPr>
          <p:grpSpPr>
            <a:xfrm>
              <a:off x="5486978" y="4273898"/>
              <a:ext cx="6493788" cy="876230"/>
              <a:chOff x="84880" y="5922466"/>
              <a:chExt cx="6034611" cy="617926"/>
            </a:xfrm>
          </p:grpSpPr>
          <p:sp>
            <p:nvSpPr>
              <p:cNvPr id="7" name="TextBox 6">
                <a:extLst>
                  <a:ext uri="{FF2B5EF4-FFF2-40B4-BE49-F238E27FC236}">
                    <a16:creationId xmlns:a16="http://schemas.microsoft.com/office/drawing/2014/main" id="{69702A1A-15A7-6D08-F993-8A71DBAE1E7C}"/>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CDE7F1B-B89F-C8C4-123B-9BC64749414F}"/>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8" name="TextBox 7">
                    <a:extLst>
                      <a:ext uri="{FF2B5EF4-FFF2-40B4-BE49-F238E27FC236}">
                        <a16:creationId xmlns:a16="http://schemas.microsoft.com/office/drawing/2014/main" id="{DCDE7F1B-B89F-C8C4-123B-9BC64749414F}"/>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3"/>
                    <a:stretch>
                      <a:fillRect l="-8834" t="-125714" b="-155714"/>
                    </a:stretch>
                  </a:blipFill>
                </p:spPr>
                <p:txBody>
                  <a:bodyPr/>
                  <a:lstStyle/>
                  <a:p>
                    <a:r>
                      <a:rPr lang="en-US">
                        <a:noFill/>
                      </a:rPr>
                      <a:t> </a:t>
                    </a:r>
                  </a:p>
                </p:txBody>
              </p:sp>
            </mc:Fallback>
          </mc:AlternateContent>
        </p:grpSp>
        <p:sp>
          <p:nvSpPr>
            <p:cNvPr id="13" name="Rounded Rectangle 12">
              <a:extLst>
                <a:ext uri="{FF2B5EF4-FFF2-40B4-BE49-F238E27FC236}">
                  <a16:creationId xmlns:a16="http://schemas.microsoft.com/office/drawing/2014/main" id="{C0BF3388-7B1A-6B15-1707-3D37E9AB31E3}"/>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950F055-0A76-081A-78B3-329684F2B9FE}"/>
              </a:ext>
            </a:extLst>
          </p:cNvPr>
          <p:cNvGrpSpPr/>
          <p:nvPr/>
        </p:nvGrpSpPr>
        <p:grpSpPr>
          <a:xfrm>
            <a:off x="5227691" y="1127011"/>
            <a:ext cx="3258647" cy="2574757"/>
            <a:chOff x="221025" y="1176707"/>
            <a:chExt cx="5863592" cy="4114801"/>
          </a:xfrm>
        </p:grpSpPr>
        <p:pic>
          <p:nvPicPr>
            <p:cNvPr id="15" name="Picture 14" descr="Chart, histogram&#10;&#10;Description automatically generated">
              <a:extLst>
                <a:ext uri="{FF2B5EF4-FFF2-40B4-BE49-F238E27FC236}">
                  <a16:creationId xmlns:a16="http://schemas.microsoft.com/office/drawing/2014/main" id="{0C851FD6-6987-1568-65D0-9342BC4E7842}"/>
                </a:ext>
              </a:extLst>
            </p:cNvPr>
            <p:cNvPicPr>
              <a:picLocks noChangeAspect="1"/>
            </p:cNvPicPr>
            <p:nvPr/>
          </p:nvPicPr>
          <p:blipFill>
            <a:blip r:embed="rId4"/>
            <a:stretch>
              <a:fillRect/>
            </a:stretch>
          </p:blipFill>
          <p:spPr>
            <a:xfrm>
              <a:off x="221025" y="1176707"/>
              <a:ext cx="5863592" cy="4114801"/>
            </a:xfrm>
            <a:prstGeom prst="rect">
              <a:avLst/>
            </a:prstGeom>
          </p:spPr>
        </p:pic>
        <p:pic>
          <p:nvPicPr>
            <p:cNvPr id="16" name="Picture 15">
              <a:extLst>
                <a:ext uri="{FF2B5EF4-FFF2-40B4-BE49-F238E27FC236}">
                  <a16:creationId xmlns:a16="http://schemas.microsoft.com/office/drawing/2014/main" id="{C35935DE-85CA-1473-FDC0-624AF0A43C8B}"/>
                </a:ext>
              </a:extLst>
            </p:cNvPr>
            <p:cNvPicPr>
              <a:picLocks noChangeAspect="1"/>
            </p:cNvPicPr>
            <p:nvPr/>
          </p:nvPicPr>
          <p:blipFill>
            <a:blip r:embed="rId5"/>
            <a:stretch>
              <a:fillRect/>
            </a:stretch>
          </p:blipFill>
          <p:spPr>
            <a:xfrm>
              <a:off x="3673313" y="2228941"/>
              <a:ext cx="2230071" cy="1568857"/>
            </a:xfrm>
            <a:prstGeom prst="rect">
              <a:avLst/>
            </a:prstGeom>
          </p:spPr>
        </p:pic>
      </p:grpSp>
      <p:grpSp>
        <p:nvGrpSpPr>
          <p:cNvPr id="18" name="Group 17">
            <a:extLst>
              <a:ext uri="{FF2B5EF4-FFF2-40B4-BE49-F238E27FC236}">
                <a16:creationId xmlns:a16="http://schemas.microsoft.com/office/drawing/2014/main" id="{DCD75C41-1927-A6DC-88E7-848B3E5335B2}"/>
              </a:ext>
            </a:extLst>
          </p:cNvPr>
          <p:cNvGrpSpPr/>
          <p:nvPr/>
        </p:nvGrpSpPr>
        <p:grpSpPr>
          <a:xfrm>
            <a:off x="8545883" y="1142106"/>
            <a:ext cx="3258647" cy="2574757"/>
            <a:chOff x="6180135" y="1167513"/>
            <a:chExt cx="5863592" cy="4114801"/>
          </a:xfrm>
        </p:grpSpPr>
        <p:pic>
          <p:nvPicPr>
            <p:cNvPr id="19" name="Picture 18" descr="Chart, histogram&#10;&#10;Description automatically generated">
              <a:extLst>
                <a:ext uri="{FF2B5EF4-FFF2-40B4-BE49-F238E27FC236}">
                  <a16:creationId xmlns:a16="http://schemas.microsoft.com/office/drawing/2014/main" id="{D27B7F83-6FC6-52EA-F7B8-33169E185910}"/>
                </a:ext>
              </a:extLst>
            </p:cNvPr>
            <p:cNvPicPr>
              <a:picLocks noChangeAspect="1"/>
            </p:cNvPicPr>
            <p:nvPr/>
          </p:nvPicPr>
          <p:blipFill>
            <a:blip r:embed="rId6"/>
            <a:stretch>
              <a:fillRect/>
            </a:stretch>
          </p:blipFill>
          <p:spPr>
            <a:xfrm>
              <a:off x="6180135" y="1167513"/>
              <a:ext cx="5863592" cy="4114801"/>
            </a:xfrm>
            <a:prstGeom prst="rect">
              <a:avLst/>
            </a:prstGeom>
          </p:spPr>
        </p:pic>
        <p:pic>
          <p:nvPicPr>
            <p:cNvPr id="20" name="Picture 19">
              <a:extLst>
                <a:ext uri="{FF2B5EF4-FFF2-40B4-BE49-F238E27FC236}">
                  <a16:creationId xmlns:a16="http://schemas.microsoft.com/office/drawing/2014/main" id="{C5DC0A12-523B-F509-DD8A-D09D184FDB56}"/>
                </a:ext>
              </a:extLst>
            </p:cNvPr>
            <p:cNvPicPr>
              <a:picLocks noChangeAspect="1"/>
            </p:cNvPicPr>
            <p:nvPr/>
          </p:nvPicPr>
          <p:blipFill>
            <a:blip r:embed="rId7"/>
            <a:stretch>
              <a:fillRect/>
            </a:stretch>
          </p:blipFill>
          <p:spPr>
            <a:xfrm>
              <a:off x="9792329" y="2230234"/>
              <a:ext cx="2230070" cy="1568856"/>
            </a:xfrm>
            <a:prstGeom prst="rect">
              <a:avLst/>
            </a:prstGeom>
          </p:spPr>
        </p:pic>
      </p:grpSp>
      <p:pic>
        <p:nvPicPr>
          <p:cNvPr id="22" name="Picture 21">
            <a:extLst>
              <a:ext uri="{FF2B5EF4-FFF2-40B4-BE49-F238E27FC236}">
                <a16:creationId xmlns:a16="http://schemas.microsoft.com/office/drawing/2014/main" id="{C79A9EE7-7457-1FBE-C91D-097531399807}"/>
              </a:ext>
            </a:extLst>
          </p:cNvPr>
          <p:cNvPicPr>
            <a:picLocks noChangeAspect="1"/>
          </p:cNvPicPr>
          <p:nvPr/>
        </p:nvPicPr>
        <p:blipFill>
          <a:blip r:embed="rId8"/>
          <a:stretch>
            <a:fillRect/>
          </a:stretch>
        </p:blipFill>
        <p:spPr>
          <a:xfrm>
            <a:off x="66045" y="922599"/>
            <a:ext cx="4896346" cy="5137716"/>
          </a:xfrm>
          <a:prstGeom prst="rect">
            <a:avLst/>
          </a:prstGeom>
        </p:spPr>
      </p:pic>
      <p:grpSp>
        <p:nvGrpSpPr>
          <p:cNvPr id="9" name="Group 8">
            <a:extLst>
              <a:ext uri="{FF2B5EF4-FFF2-40B4-BE49-F238E27FC236}">
                <a16:creationId xmlns:a16="http://schemas.microsoft.com/office/drawing/2014/main" id="{753C9C2F-1876-A415-C9A8-59AC966FE422}"/>
              </a:ext>
            </a:extLst>
          </p:cNvPr>
          <p:cNvGrpSpPr/>
          <p:nvPr/>
        </p:nvGrpSpPr>
        <p:grpSpPr>
          <a:xfrm>
            <a:off x="2296160" y="5567680"/>
            <a:ext cx="4490720" cy="873760"/>
            <a:chOff x="2296160" y="5567680"/>
            <a:chExt cx="4490720" cy="873760"/>
          </a:xfrm>
        </p:grpSpPr>
        <p:cxnSp>
          <p:nvCxnSpPr>
            <p:cNvPr id="10" name="Straight Connector 9">
              <a:extLst>
                <a:ext uri="{FF2B5EF4-FFF2-40B4-BE49-F238E27FC236}">
                  <a16:creationId xmlns:a16="http://schemas.microsoft.com/office/drawing/2014/main" id="{AA423CA3-4BAF-74E0-46F6-145B0E5C417E}"/>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7D474480-BC86-7BAD-B031-7826ED571E65}"/>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AF761A4-2BFE-0547-4732-9FF508468D81}"/>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38799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3"/>
          <a:stretch>
            <a:fillRect/>
          </a:stretch>
        </p:blipFill>
        <p:spPr>
          <a:xfrm>
            <a:off x="46972" y="787339"/>
            <a:ext cx="4128596" cy="4128596"/>
          </a:xfrm>
          <a:prstGeom prst="rect">
            <a:avLst/>
          </a:prstGeom>
        </p:spPr>
      </p:pic>
      <p:grpSp>
        <p:nvGrpSpPr>
          <p:cNvPr id="15" name="Group 14">
            <a:extLst>
              <a:ext uri="{FF2B5EF4-FFF2-40B4-BE49-F238E27FC236}">
                <a16:creationId xmlns:a16="http://schemas.microsoft.com/office/drawing/2014/main" id="{26125DB1-79E6-8262-6F02-EF28B8722B14}"/>
              </a:ext>
            </a:extLst>
          </p:cNvPr>
          <p:cNvGrpSpPr/>
          <p:nvPr/>
        </p:nvGrpSpPr>
        <p:grpSpPr>
          <a:xfrm>
            <a:off x="0" y="5373139"/>
            <a:ext cx="3780903" cy="1208817"/>
            <a:chOff x="0" y="5373139"/>
            <a:chExt cx="3780903" cy="1208817"/>
          </a:xfrm>
        </p:grpSpPr>
        <p:sp>
          <p:nvSpPr>
            <p:cNvPr id="11" name="TextBox 10">
              <a:extLst>
                <a:ext uri="{FF2B5EF4-FFF2-40B4-BE49-F238E27FC236}">
                  <a16:creationId xmlns:a16="http://schemas.microsoft.com/office/drawing/2014/main" id="{EB1E4A93-6279-002B-D742-C5E6ED54422E}"/>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14" name="Group 13">
              <a:extLst>
                <a:ext uri="{FF2B5EF4-FFF2-40B4-BE49-F238E27FC236}">
                  <a16:creationId xmlns:a16="http://schemas.microsoft.com/office/drawing/2014/main" id="{B7F374AA-E9F6-A7E8-4A10-FEFC0E546207}"/>
                </a:ext>
              </a:extLst>
            </p:cNvPr>
            <p:cNvGrpSpPr/>
            <p:nvPr/>
          </p:nvGrpSpPr>
          <p:grpSpPr>
            <a:xfrm>
              <a:off x="1438614" y="5373139"/>
              <a:ext cx="2342289" cy="1153408"/>
              <a:chOff x="1438614" y="5373139"/>
              <a:chExt cx="2342289" cy="1153408"/>
            </a:xfrm>
          </p:grpSpPr>
          <p:grpSp>
            <p:nvGrpSpPr>
              <p:cNvPr id="5" name="Group 4">
                <a:extLst>
                  <a:ext uri="{FF2B5EF4-FFF2-40B4-BE49-F238E27FC236}">
                    <a16:creationId xmlns:a16="http://schemas.microsoft.com/office/drawing/2014/main" id="{6D1B02D1-B7B0-DC6F-4F70-3F06CD11B82F}"/>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8F453998-E72C-8F4A-94CF-BB112D867112}"/>
                    </a:ext>
                  </a:extLst>
                </p:cNvPr>
                <p:cNvPicPr>
                  <a:picLocks noChangeAspect="1"/>
                </p:cNvPicPr>
                <p:nvPr/>
              </p:nvPicPr>
              <p:blipFill rotWithShape="1">
                <a:blip r:embed="rId4"/>
                <a:srcRect l="14475" r="61330" b="8961"/>
                <a:stretch/>
              </p:blipFill>
              <p:spPr>
                <a:xfrm>
                  <a:off x="-21051289" y="-13093937"/>
                  <a:ext cx="1570561" cy="6243451"/>
                </a:xfrm>
                <a:prstGeom prst="rect">
                  <a:avLst/>
                </a:prstGeom>
              </p:spPr>
            </p:pic>
            <p:pic>
              <p:nvPicPr>
                <p:cNvPr id="9" name="Picture 8">
                  <a:extLst>
                    <a:ext uri="{FF2B5EF4-FFF2-40B4-BE49-F238E27FC236}">
                      <a16:creationId xmlns:a16="http://schemas.microsoft.com/office/drawing/2014/main" id="{304931AE-1DBF-F05B-379B-B3F224FCD7F5}"/>
                    </a:ext>
                  </a:extLst>
                </p:cNvPr>
                <p:cNvPicPr>
                  <a:picLocks noChangeAspect="1"/>
                </p:cNvPicPr>
                <p:nvPr/>
              </p:nvPicPr>
              <p:blipFill rotWithShape="1">
                <a:blip r:embed="rId5"/>
                <a:srcRect l="15743" r="60061" b="8961"/>
                <a:stretch/>
              </p:blipFill>
              <p:spPr>
                <a:xfrm>
                  <a:off x="-19514595" y="-13093937"/>
                  <a:ext cx="1570561" cy="6243451"/>
                </a:xfrm>
                <a:prstGeom prst="rect">
                  <a:avLst/>
                </a:prstGeom>
              </p:spPr>
            </p:pic>
          </p:grpSp>
          <p:sp>
            <p:nvSpPr>
              <p:cNvPr id="12" name="TextBox 11">
                <a:extLst>
                  <a:ext uri="{FF2B5EF4-FFF2-40B4-BE49-F238E27FC236}">
                    <a16:creationId xmlns:a16="http://schemas.microsoft.com/office/drawing/2014/main" id="{28E07D05-FF11-84B8-810D-95BA97383E9B}"/>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3" name="TextBox 12">
                <a:extLst>
                  <a:ext uri="{FF2B5EF4-FFF2-40B4-BE49-F238E27FC236}">
                    <a16:creationId xmlns:a16="http://schemas.microsoft.com/office/drawing/2014/main" id="{6A2F7871-5F74-3196-81F4-EC3692A35DF0}"/>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grpSp>
      <p:sp>
        <p:nvSpPr>
          <p:cNvPr id="18" name="TextBox 17">
            <a:extLst>
              <a:ext uri="{FF2B5EF4-FFF2-40B4-BE49-F238E27FC236}">
                <a16:creationId xmlns:a16="http://schemas.microsoft.com/office/drawing/2014/main" id="{3269F942-3B33-D301-CD13-499EAD4F2D98}"/>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229700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68C6512-EA00-3CF2-FB33-AB6D8FD05114}"/>
              </a:ext>
            </a:extLst>
          </p:cNvPr>
          <p:cNvGrpSpPr/>
          <p:nvPr/>
        </p:nvGrpSpPr>
        <p:grpSpPr>
          <a:xfrm>
            <a:off x="1438614" y="5373139"/>
            <a:ext cx="2342289" cy="1153408"/>
            <a:chOff x="1438614" y="5373139"/>
            <a:chExt cx="2342289" cy="1153408"/>
          </a:xfrm>
        </p:grpSpPr>
        <p:grpSp>
          <p:nvGrpSpPr>
            <p:cNvPr id="3" name="Group 2">
              <a:extLst>
                <a:ext uri="{FF2B5EF4-FFF2-40B4-BE49-F238E27FC236}">
                  <a16:creationId xmlns:a16="http://schemas.microsoft.com/office/drawing/2014/main" id="{808A5A90-469C-4C77-6A37-7C236F5826B2}"/>
                </a:ext>
              </a:extLst>
            </p:cNvPr>
            <p:cNvGrpSpPr/>
            <p:nvPr/>
          </p:nvGrpSpPr>
          <p:grpSpPr>
            <a:xfrm>
              <a:off x="1440831" y="5373139"/>
              <a:ext cx="2269510" cy="1153408"/>
              <a:chOff x="-21051289" y="-13093937"/>
              <a:chExt cx="3107255" cy="6243451"/>
            </a:xfrm>
          </p:grpSpPr>
          <p:pic>
            <p:nvPicPr>
              <p:cNvPr id="4" name="Picture 3">
                <a:extLst>
                  <a:ext uri="{FF2B5EF4-FFF2-40B4-BE49-F238E27FC236}">
                    <a16:creationId xmlns:a16="http://schemas.microsoft.com/office/drawing/2014/main" id="{9F09C549-84C5-F571-1E11-601EC860CA99}"/>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5" name="Picture 4">
                <a:extLst>
                  <a:ext uri="{FF2B5EF4-FFF2-40B4-BE49-F238E27FC236}">
                    <a16:creationId xmlns:a16="http://schemas.microsoft.com/office/drawing/2014/main" id="{B37D2D44-E7D9-E892-3D89-8E8237647F07}"/>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sp>
          <p:nvSpPr>
            <p:cNvPr id="15" name="TextBox 14">
              <a:extLst>
                <a:ext uri="{FF2B5EF4-FFF2-40B4-BE49-F238E27FC236}">
                  <a16:creationId xmlns:a16="http://schemas.microsoft.com/office/drawing/2014/main" id="{985452DF-5BED-31EC-20BF-265FD5C85CB2}"/>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17" name="TextBox 16">
              <a:extLst>
                <a:ext uri="{FF2B5EF4-FFF2-40B4-BE49-F238E27FC236}">
                  <a16:creationId xmlns:a16="http://schemas.microsoft.com/office/drawing/2014/main" id="{C374214D-989C-2131-C790-5BC9AB6C4101}"/>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grpSp>
      <p:sp>
        <p:nvSpPr>
          <p:cNvPr id="2" name="Title 1">
            <a:extLst>
              <a:ext uri="{FF2B5EF4-FFF2-40B4-BE49-F238E27FC236}">
                <a16:creationId xmlns:a16="http://schemas.microsoft.com/office/drawing/2014/main" id="{CF9E02DA-E78E-D33B-1A26-9439F8CEDFEB}"/>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pic>
        <p:nvPicPr>
          <p:cNvPr id="12" name="Picture 11" descr="Chart, scatter chart&#10;&#10;Description automatically generated">
            <a:extLst>
              <a:ext uri="{FF2B5EF4-FFF2-40B4-BE49-F238E27FC236}">
                <a16:creationId xmlns:a16="http://schemas.microsoft.com/office/drawing/2014/main" id="{841F1911-C87C-CEAF-B1C6-C5287979AA93}"/>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13" name="Picture 12" descr="Chart, scatter chart&#10;&#10;Description automatically generated">
            <a:extLst>
              <a:ext uri="{FF2B5EF4-FFF2-40B4-BE49-F238E27FC236}">
                <a16:creationId xmlns:a16="http://schemas.microsoft.com/office/drawing/2014/main" id="{FA697F98-838A-444A-EC52-DE0B192A05C3}"/>
              </a:ext>
            </a:extLst>
          </p:cNvPr>
          <p:cNvPicPr>
            <a:picLocks noChangeAspect="1"/>
          </p:cNvPicPr>
          <p:nvPr/>
        </p:nvPicPr>
        <p:blipFill>
          <a:blip r:embed="rId6"/>
          <a:stretch>
            <a:fillRect/>
          </a:stretch>
        </p:blipFill>
        <p:spPr>
          <a:xfrm>
            <a:off x="46972" y="787339"/>
            <a:ext cx="4128596" cy="4128596"/>
          </a:xfrm>
          <a:prstGeom prst="rect">
            <a:avLst/>
          </a:prstGeom>
        </p:spPr>
      </p:pic>
      <p:sp>
        <p:nvSpPr>
          <p:cNvPr id="14" name="TextBox 13">
            <a:extLst>
              <a:ext uri="{FF2B5EF4-FFF2-40B4-BE49-F238E27FC236}">
                <a16:creationId xmlns:a16="http://schemas.microsoft.com/office/drawing/2014/main" id="{98055D6B-CDB6-2A3B-3B40-736707BFC7B9}"/>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grpSp>
        <p:nvGrpSpPr>
          <p:cNvPr id="20" name="Group 19">
            <a:extLst>
              <a:ext uri="{FF2B5EF4-FFF2-40B4-BE49-F238E27FC236}">
                <a16:creationId xmlns:a16="http://schemas.microsoft.com/office/drawing/2014/main" id="{D0EF074B-E45D-FFBE-AD35-D7761E17BC64}"/>
              </a:ext>
            </a:extLst>
          </p:cNvPr>
          <p:cNvGrpSpPr/>
          <p:nvPr/>
        </p:nvGrpSpPr>
        <p:grpSpPr>
          <a:xfrm>
            <a:off x="5625164" y="5197001"/>
            <a:ext cx="2265663" cy="1329546"/>
            <a:chOff x="5625164" y="5197001"/>
            <a:chExt cx="2265663" cy="1329546"/>
          </a:xfrm>
        </p:grpSpPr>
        <p:grpSp>
          <p:nvGrpSpPr>
            <p:cNvPr id="9" name="Group 8">
              <a:extLst>
                <a:ext uri="{FF2B5EF4-FFF2-40B4-BE49-F238E27FC236}">
                  <a16:creationId xmlns:a16="http://schemas.microsoft.com/office/drawing/2014/main" id="{FEDAE7E2-A7D5-632C-727A-BD8CB149CEC6}"/>
                </a:ext>
              </a:extLst>
            </p:cNvPr>
            <p:cNvGrpSpPr/>
            <p:nvPr/>
          </p:nvGrpSpPr>
          <p:grpSpPr>
            <a:xfrm>
              <a:off x="5625164" y="5373139"/>
              <a:ext cx="2178098" cy="1153408"/>
              <a:chOff x="-16038049" y="-13093938"/>
              <a:chExt cx="2982102" cy="6243452"/>
            </a:xfrm>
          </p:grpSpPr>
          <p:pic>
            <p:nvPicPr>
              <p:cNvPr id="10" name="Picture 9">
                <a:extLst>
                  <a:ext uri="{FF2B5EF4-FFF2-40B4-BE49-F238E27FC236}">
                    <a16:creationId xmlns:a16="http://schemas.microsoft.com/office/drawing/2014/main" id="{D6647D19-BB8D-051D-DED0-9A2EBC8CA7F3}"/>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1" name="Picture 10">
                <a:extLst>
                  <a:ext uri="{FF2B5EF4-FFF2-40B4-BE49-F238E27FC236}">
                    <a16:creationId xmlns:a16="http://schemas.microsoft.com/office/drawing/2014/main" id="{91735EB7-8C2F-7233-9CBC-317A9EF4724E}"/>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sp>
          <p:nvSpPr>
            <p:cNvPr id="16" name="TextBox 15">
              <a:extLst>
                <a:ext uri="{FF2B5EF4-FFF2-40B4-BE49-F238E27FC236}">
                  <a16:creationId xmlns:a16="http://schemas.microsoft.com/office/drawing/2014/main" id="{364132C9-F7B2-2390-D1C0-E87C48A44DEA}"/>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18" name="TextBox 17">
              <a:extLst>
                <a:ext uri="{FF2B5EF4-FFF2-40B4-BE49-F238E27FC236}">
                  <a16:creationId xmlns:a16="http://schemas.microsoft.com/office/drawing/2014/main" id="{7EA1E7E8-BF81-0294-EB4B-AB65DE3DB255}"/>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sp>
        <p:nvSpPr>
          <p:cNvPr id="23" name="TextBox 22">
            <a:extLst>
              <a:ext uri="{FF2B5EF4-FFF2-40B4-BE49-F238E27FC236}">
                <a16:creationId xmlns:a16="http://schemas.microsoft.com/office/drawing/2014/main" id="{42CDA20C-73C2-9747-C982-E0AA8E95281A}"/>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24" name="TextBox 23">
            <a:extLst>
              <a:ext uri="{FF2B5EF4-FFF2-40B4-BE49-F238E27FC236}">
                <a16:creationId xmlns:a16="http://schemas.microsoft.com/office/drawing/2014/main" id="{997E6305-FB98-7520-D326-581DFF090312}"/>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3061971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A24A2C6-9CC3-7C84-81EB-D3CD1B781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51388" y="1307511"/>
            <a:ext cx="3999043" cy="48967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244722"/>
            <a:ext cx="11187922" cy="941801"/>
          </a:xfrm>
        </p:spPr>
        <p:txBody>
          <a:bodyPr>
            <a:normAutofit/>
          </a:bodyPr>
          <a:lstStyle/>
          <a:p>
            <a:r>
              <a:rPr lang="en-US" b="1" dirty="0"/>
              <a:t>Spatial perception in pictures</a:t>
            </a:r>
          </a:p>
        </p:txBody>
      </p:sp>
      <p:pic>
        <p:nvPicPr>
          <p:cNvPr id="5" name="Content Placeholder 4">
            <a:extLst>
              <a:ext uri="{FF2B5EF4-FFF2-40B4-BE49-F238E27FC236}">
                <a16:creationId xmlns:a16="http://schemas.microsoft.com/office/drawing/2014/main" id="{91FA10A1-240D-0372-497A-0157DA11A38C}"/>
              </a:ext>
            </a:extLst>
          </p:cNvPr>
          <p:cNvPicPr>
            <a:picLocks noGrp="1" noChangeAspect="1"/>
          </p:cNvPicPr>
          <p:nvPr>
            <p:ph idx="1"/>
          </p:nvPr>
        </p:nvPicPr>
        <p:blipFill>
          <a:blip r:embed="rId4"/>
          <a:stretch>
            <a:fillRect/>
          </a:stretch>
        </p:blipFill>
        <p:spPr>
          <a:xfrm>
            <a:off x="6460261" y="1209016"/>
            <a:ext cx="5023983" cy="5093760"/>
          </a:xfrm>
        </p:spPr>
      </p:pic>
      <p:sp>
        <p:nvSpPr>
          <p:cNvPr id="3" name="TextBox 2">
            <a:extLst>
              <a:ext uri="{FF2B5EF4-FFF2-40B4-BE49-F238E27FC236}">
                <a16:creationId xmlns:a16="http://schemas.microsoft.com/office/drawing/2014/main" id="{DAC921BB-54AC-8892-1353-2E0E55202159}"/>
              </a:ext>
            </a:extLst>
          </p:cNvPr>
          <p:cNvSpPr txBox="1"/>
          <p:nvPr/>
        </p:nvSpPr>
        <p:spPr>
          <a:xfrm>
            <a:off x="1347049" y="6325269"/>
            <a:ext cx="3607723" cy="369332"/>
          </a:xfrm>
          <a:prstGeom prst="rect">
            <a:avLst/>
          </a:prstGeom>
          <a:noFill/>
        </p:spPr>
        <p:txBody>
          <a:bodyPr wrap="square" rtlCol="0">
            <a:spAutoFit/>
          </a:bodyPr>
          <a:lstStyle/>
          <a:p>
            <a:pPr algn="ctr"/>
            <a:r>
              <a:rPr lang="en-US"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401485" y="6325269"/>
            <a:ext cx="3607723" cy="369332"/>
          </a:xfrm>
          <a:prstGeom prst="rect">
            <a:avLst/>
          </a:prstGeom>
          <a:noFill/>
        </p:spPr>
        <p:txBody>
          <a:bodyPr wrap="square" rtlCol="0">
            <a:spAutoFit/>
          </a:bodyPr>
          <a:lstStyle/>
          <a:p>
            <a:pPr algn="ctr"/>
            <a:r>
              <a:rPr lang="en-US" dirty="0"/>
              <a:t>Familiar size, relative size</a:t>
            </a:r>
          </a:p>
        </p:txBody>
      </p:sp>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46972" y="0"/>
            <a:ext cx="12717432" cy="817979"/>
          </a:xfrm>
        </p:spPr>
        <p:txBody>
          <a:bodyPr>
            <a:noAutofit/>
          </a:bodyPr>
          <a:lstStyle/>
          <a:p>
            <a:r>
              <a:rPr lang="en-US" sz="4200" b="1" dirty="0"/>
              <a:t>Do verbal judgments predict discrimination accuracy?</a:t>
            </a:r>
          </a:p>
        </p:txBody>
      </p:sp>
      <p:grpSp>
        <p:nvGrpSpPr>
          <p:cNvPr id="20" name="Group 19">
            <a:extLst>
              <a:ext uri="{FF2B5EF4-FFF2-40B4-BE49-F238E27FC236}">
                <a16:creationId xmlns:a16="http://schemas.microsoft.com/office/drawing/2014/main" id="{725625BC-445A-90A3-DDE3-227CD2155BB1}"/>
              </a:ext>
            </a:extLst>
          </p:cNvPr>
          <p:cNvGrpSpPr/>
          <p:nvPr/>
        </p:nvGrpSpPr>
        <p:grpSpPr>
          <a:xfrm>
            <a:off x="1440831" y="5373139"/>
            <a:ext cx="2269510" cy="1153408"/>
            <a:chOff x="-21051289" y="-13093937"/>
            <a:chExt cx="3107255" cy="6243451"/>
          </a:xfrm>
        </p:grpSpPr>
        <p:pic>
          <p:nvPicPr>
            <p:cNvPr id="7" name="Picture 6">
              <a:extLst>
                <a:ext uri="{FF2B5EF4-FFF2-40B4-BE49-F238E27FC236}">
                  <a16:creationId xmlns:a16="http://schemas.microsoft.com/office/drawing/2014/main" id="{0CF6F24D-D71A-B6DE-D0CA-B328FCC04F43}"/>
                </a:ext>
              </a:extLst>
            </p:cNvPr>
            <p:cNvPicPr>
              <a:picLocks noChangeAspect="1"/>
            </p:cNvPicPr>
            <p:nvPr/>
          </p:nvPicPr>
          <p:blipFill rotWithShape="1">
            <a:blip r:embed="rId3"/>
            <a:srcRect l="14475" r="61330" b="8961"/>
            <a:stretch/>
          </p:blipFill>
          <p:spPr>
            <a:xfrm>
              <a:off x="-21051289" y="-13093937"/>
              <a:ext cx="1570561" cy="6243451"/>
            </a:xfrm>
            <a:prstGeom prst="rect">
              <a:avLst/>
            </a:prstGeom>
          </p:spPr>
        </p:pic>
        <p:pic>
          <p:nvPicPr>
            <p:cNvPr id="11" name="Picture 10">
              <a:extLst>
                <a:ext uri="{FF2B5EF4-FFF2-40B4-BE49-F238E27FC236}">
                  <a16:creationId xmlns:a16="http://schemas.microsoft.com/office/drawing/2014/main" id="{3501FA38-4E0F-0A21-CB60-090DDC9EECF1}"/>
                </a:ext>
              </a:extLst>
            </p:cNvPr>
            <p:cNvPicPr>
              <a:picLocks noChangeAspect="1"/>
            </p:cNvPicPr>
            <p:nvPr/>
          </p:nvPicPr>
          <p:blipFill rotWithShape="1">
            <a:blip r:embed="rId4"/>
            <a:srcRect l="15743" r="60061" b="8961"/>
            <a:stretch/>
          </p:blipFill>
          <p:spPr>
            <a:xfrm>
              <a:off x="-19514595" y="-13093937"/>
              <a:ext cx="1570561" cy="6243451"/>
            </a:xfrm>
            <a:prstGeom prst="rect">
              <a:avLst/>
            </a:prstGeom>
          </p:spPr>
        </p:pic>
      </p:grpSp>
      <p:grpSp>
        <p:nvGrpSpPr>
          <p:cNvPr id="19" name="Group 18">
            <a:extLst>
              <a:ext uri="{FF2B5EF4-FFF2-40B4-BE49-F238E27FC236}">
                <a16:creationId xmlns:a16="http://schemas.microsoft.com/office/drawing/2014/main" id="{0281522F-BCDD-D0F7-7AA8-2FA2F00AE5A3}"/>
              </a:ext>
            </a:extLst>
          </p:cNvPr>
          <p:cNvGrpSpPr/>
          <p:nvPr/>
        </p:nvGrpSpPr>
        <p:grpSpPr>
          <a:xfrm>
            <a:off x="5625164" y="5373139"/>
            <a:ext cx="2178098" cy="1153408"/>
            <a:chOff x="-16038049" y="-13093938"/>
            <a:chExt cx="2982102" cy="6243452"/>
          </a:xfrm>
        </p:grpSpPr>
        <p:pic>
          <p:nvPicPr>
            <p:cNvPr id="14" name="Picture 13">
              <a:extLst>
                <a:ext uri="{FF2B5EF4-FFF2-40B4-BE49-F238E27FC236}">
                  <a16:creationId xmlns:a16="http://schemas.microsoft.com/office/drawing/2014/main" id="{F2D284D8-81A3-6D94-D81C-79A85BB094E8}"/>
                </a:ext>
              </a:extLst>
            </p:cNvPr>
            <p:cNvPicPr>
              <a:picLocks noChangeAspect="1"/>
            </p:cNvPicPr>
            <p:nvPr/>
          </p:nvPicPr>
          <p:blipFill rotWithShape="1">
            <a:blip r:embed="rId3"/>
            <a:srcRect l="43833" r="31971" b="8961"/>
            <a:stretch/>
          </p:blipFill>
          <p:spPr>
            <a:xfrm>
              <a:off x="-16038049" y="-13093938"/>
              <a:ext cx="1570563" cy="6243452"/>
            </a:xfrm>
            <a:prstGeom prst="rect">
              <a:avLst/>
            </a:prstGeom>
          </p:spPr>
        </p:pic>
        <p:pic>
          <p:nvPicPr>
            <p:cNvPr id="15" name="Picture 14">
              <a:extLst>
                <a:ext uri="{FF2B5EF4-FFF2-40B4-BE49-F238E27FC236}">
                  <a16:creationId xmlns:a16="http://schemas.microsoft.com/office/drawing/2014/main" id="{D0CEDB9A-93FE-6297-BA09-17B0AECF0809}"/>
                </a:ext>
              </a:extLst>
            </p:cNvPr>
            <p:cNvPicPr>
              <a:picLocks noChangeAspect="1"/>
            </p:cNvPicPr>
            <p:nvPr/>
          </p:nvPicPr>
          <p:blipFill rotWithShape="1">
            <a:blip r:embed="rId4"/>
            <a:srcRect l="43833" r="32689" b="8961"/>
            <a:stretch/>
          </p:blipFill>
          <p:spPr>
            <a:xfrm>
              <a:off x="-14579949" y="-13093938"/>
              <a:ext cx="1524002" cy="6243452"/>
            </a:xfrm>
            <a:prstGeom prst="rect">
              <a:avLst/>
            </a:prstGeom>
          </p:spPr>
        </p:pic>
      </p:grpSp>
      <p:pic>
        <p:nvPicPr>
          <p:cNvPr id="22" name="Picture 21" descr="Chart, scatter chart&#10;&#10;Description automatically generated">
            <a:extLst>
              <a:ext uri="{FF2B5EF4-FFF2-40B4-BE49-F238E27FC236}">
                <a16:creationId xmlns:a16="http://schemas.microsoft.com/office/drawing/2014/main" id="{19CF473B-C5C5-0015-76BE-4BD2D7B84239}"/>
              </a:ext>
            </a:extLst>
          </p:cNvPr>
          <p:cNvPicPr>
            <a:picLocks noChangeAspect="1"/>
          </p:cNvPicPr>
          <p:nvPr/>
        </p:nvPicPr>
        <p:blipFill rotWithShape="1">
          <a:blip r:embed="rId5"/>
          <a:srcRect l="4535"/>
          <a:stretch/>
        </p:blipFill>
        <p:spPr>
          <a:xfrm>
            <a:off x="4347763" y="787339"/>
            <a:ext cx="3794388" cy="4128596"/>
          </a:xfrm>
          <a:prstGeom prst="rect">
            <a:avLst/>
          </a:prstGeom>
        </p:spPr>
      </p:pic>
      <p:pic>
        <p:nvPicPr>
          <p:cNvPr id="24" name="Picture 23" descr="Chart, scatter chart&#10;&#10;Description automatically generated">
            <a:extLst>
              <a:ext uri="{FF2B5EF4-FFF2-40B4-BE49-F238E27FC236}">
                <a16:creationId xmlns:a16="http://schemas.microsoft.com/office/drawing/2014/main" id="{20D72D6C-9EF2-CAB1-504A-5230A6482B3C}"/>
              </a:ext>
            </a:extLst>
          </p:cNvPr>
          <p:cNvPicPr>
            <a:picLocks noChangeAspect="1"/>
          </p:cNvPicPr>
          <p:nvPr/>
        </p:nvPicPr>
        <p:blipFill rotWithShape="1">
          <a:blip r:embed="rId6"/>
          <a:srcRect l="4535"/>
          <a:stretch/>
        </p:blipFill>
        <p:spPr>
          <a:xfrm>
            <a:off x="8314347" y="816867"/>
            <a:ext cx="3794388" cy="4128596"/>
          </a:xfrm>
          <a:prstGeom prst="rect">
            <a:avLst/>
          </a:prstGeom>
        </p:spPr>
      </p:pic>
      <p:pic>
        <p:nvPicPr>
          <p:cNvPr id="26" name="Picture 25" descr="Chart, scatter chart&#10;&#10;Description automatically generated">
            <a:extLst>
              <a:ext uri="{FF2B5EF4-FFF2-40B4-BE49-F238E27FC236}">
                <a16:creationId xmlns:a16="http://schemas.microsoft.com/office/drawing/2014/main" id="{031BE90F-7836-182B-18C5-741F6D8EDFAA}"/>
              </a:ext>
            </a:extLst>
          </p:cNvPr>
          <p:cNvPicPr>
            <a:picLocks noChangeAspect="1"/>
          </p:cNvPicPr>
          <p:nvPr/>
        </p:nvPicPr>
        <p:blipFill>
          <a:blip r:embed="rId7"/>
          <a:stretch>
            <a:fillRect/>
          </a:stretch>
        </p:blipFill>
        <p:spPr>
          <a:xfrm>
            <a:off x="46972" y="787339"/>
            <a:ext cx="4128596" cy="4128596"/>
          </a:xfrm>
          <a:prstGeom prst="rect">
            <a:avLst/>
          </a:prstGeom>
        </p:spPr>
      </p:pic>
      <p:sp>
        <p:nvSpPr>
          <p:cNvPr id="27" name="TextBox 26">
            <a:extLst>
              <a:ext uri="{FF2B5EF4-FFF2-40B4-BE49-F238E27FC236}">
                <a16:creationId xmlns:a16="http://schemas.microsoft.com/office/drawing/2014/main" id="{96060FA3-9251-7F34-D63B-7FE93D019BC0}"/>
              </a:ext>
            </a:extLst>
          </p:cNvPr>
          <p:cNvSpPr txBox="1"/>
          <p:nvPr/>
        </p:nvSpPr>
        <p:spPr>
          <a:xfrm>
            <a:off x="0" y="5874070"/>
            <a:ext cx="1288248" cy="707886"/>
          </a:xfrm>
          <a:prstGeom prst="rect">
            <a:avLst/>
          </a:prstGeom>
          <a:noFill/>
        </p:spPr>
        <p:txBody>
          <a:bodyPr wrap="square" rtlCol="0">
            <a:spAutoFit/>
          </a:bodyPr>
          <a:lstStyle/>
          <a:p>
            <a:pPr algn="ctr"/>
            <a:r>
              <a:rPr lang="en-US" sz="2000" dirty="0"/>
              <a:t>Average Accuracy</a:t>
            </a:r>
          </a:p>
        </p:txBody>
      </p:sp>
      <p:sp>
        <p:nvSpPr>
          <p:cNvPr id="28" name="TextBox 27">
            <a:extLst>
              <a:ext uri="{FF2B5EF4-FFF2-40B4-BE49-F238E27FC236}">
                <a16:creationId xmlns:a16="http://schemas.microsoft.com/office/drawing/2014/main" id="{05652CA7-AE6D-B0AD-3AB9-8DC191C928A8}"/>
              </a:ext>
            </a:extLst>
          </p:cNvPr>
          <p:cNvSpPr txBox="1"/>
          <p:nvPr/>
        </p:nvSpPr>
        <p:spPr>
          <a:xfrm>
            <a:off x="1438614" y="5949843"/>
            <a:ext cx="1288248" cy="369332"/>
          </a:xfrm>
          <a:prstGeom prst="rect">
            <a:avLst/>
          </a:prstGeom>
          <a:noFill/>
        </p:spPr>
        <p:txBody>
          <a:bodyPr wrap="square" rtlCol="0">
            <a:spAutoFit/>
          </a:bodyPr>
          <a:lstStyle/>
          <a:p>
            <a:pPr algn="ctr"/>
            <a:r>
              <a:rPr lang="en-US" dirty="0"/>
              <a:t>0.55</a:t>
            </a:r>
          </a:p>
        </p:txBody>
      </p:sp>
      <p:sp>
        <p:nvSpPr>
          <p:cNvPr id="29" name="TextBox 28">
            <a:extLst>
              <a:ext uri="{FF2B5EF4-FFF2-40B4-BE49-F238E27FC236}">
                <a16:creationId xmlns:a16="http://schemas.microsoft.com/office/drawing/2014/main" id="{EF6306EF-2490-6289-4C77-B15763F3666C}"/>
              </a:ext>
            </a:extLst>
          </p:cNvPr>
          <p:cNvSpPr txBox="1"/>
          <p:nvPr/>
        </p:nvSpPr>
        <p:spPr>
          <a:xfrm>
            <a:off x="5822481" y="5715603"/>
            <a:ext cx="844952" cy="381965"/>
          </a:xfrm>
          <a:prstGeom prst="rect">
            <a:avLst/>
          </a:prstGeom>
          <a:noFill/>
        </p:spPr>
        <p:txBody>
          <a:bodyPr wrap="square" rtlCol="0">
            <a:spAutoFit/>
          </a:bodyPr>
          <a:lstStyle/>
          <a:p>
            <a:pPr algn="ctr"/>
            <a:r>
              <a:rPr lang="en-US" dirty="0"/>
              <a:t>0.60</a:t>
            </a:r>
          </a:p>
        </p:txBody>
      </p:sp>
      <p:sp>
        <p:nvSpPr>
          <p:cNvPr id="31" name="TextBox 30">
            <a:extLst>
              <a:ext uri="{FF2B5EF4-FFF2-40B4-BE49-F238E27FC236}">
                <a16:creationId xmlns:a16="http://schemas.microsoft.com/office/drawing/2014/main" id="{CB24F2C6-0669-89C9-7A47-999FF5850897}"/>
              </a:ext>
            </a:extLst>
          </p:cNvPr>
          <p:cNvSpPr txBox="1"/>
          <p:nvPr/>
        </p:nvSpPr>
        <p:spPr>
          <a:xfrm>
            <a:off x="2492655" y="5381667"/>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B45083D4-7183-C315-53A1-0D98273EF0A2}"/>
              </a:ext>
            </a:extLst>
          </p:cNvPr>
          <p:cNvSpPr txBox="1"/>
          <p:nvPr/>
        </p:nvSpPr>
        <p:spPr>
          <a:xfrm>
            <a:off x="6602579" y="5197001"/>
            <a:ext cx="1288248" cy="369332"/>
          </a:xfrm>
          <a:prstGeom prst="rect">
            <a:avLst/>
          </a:prstGeom>
          <a:noFill/>
        </p:spPr>
        <p:txBody>
          <a:bodyPr wrap="square" rtlCol="0">
            <a:spAutoFit/>
          </a:bodyPr>
          <a:lstStyle/>
          <a:p>
            <a:pPr algn="ctr"/>
            <a:r>
              <a:rPr lang="en-US" dirty="0"/>
              <a:t>0.72</a:t>
            </a:r>
          </a:p>
        </p:txBody>
      </p:sp>
      <p:grpSp>
        <p:nvGrpSpPr>
          <p:cNvPr id="34" name="Group 33">
            <a:extLst>
              <a:ext uri="{FF2B5EF4-FFF2-40B4-BE49-F238E27FC236}">
                <a16:creationId xmlns:a16="http://schemas.microsoft.com/office/drawing/2014/main" id="{106B4B73-736D-4EA8-84EA-C5BF5E711D66}"/>
              </a:ext>
            </a:extLst>
          </p:cNvPr>
          <p:cNvGrpSpPr/>
          <p:nvPr/>
        </p:nvGrpSpPr>
        <p:grpSpPr>
          <a:xfrm>
            <a:off x="9591748" y="5012335"/>
            <a:ext cx="2500055" cy="1514212"/>
            <a:chOff x="9591748" y="5012335"/>
            <a:chExt cx="2500055" cy="1514212"/>
          </a:xfrm>
        </p:grpSpPr>
        <p:grpSp>
          <p:nvGrpSpPr>
            <p:cNvPr id="18" name="Group 17">
              <a:extLst>
                <a:ext uri="{FF2B5EF4-FFF2-40B4-BE49-F238E27FC236}">
                  <a16:creationId xmlns:a16="http://schemas.microsoft.com/office/drawing/2014/main" id="{E4B33E6D-1A8C-F6BE-BD0E-A4FE77DA4761}"/>
                </a:ext>
              </a:extLst>
            </p:cNvPr>
            <p:cNvGrpSpPr/>
            <p:nvPr/>
          </p:nvGrpSpPr>
          <p:grpSpPr>
            <a:xfrm>
              <a:off x="9591748" y="5373139"/>
              <a:ext cx="2500055" cy="1153408"/>
              <a:chOff x="-10067101" y="-13093939"/>
              <a:chExt cx="3422901" cy="6243451"/>
            </a:xfrm>
          </p:grpSpPr>
          <p:pic>
            <p:nvPicPr>
              <p:cNvPr id="16" name="Picture 15">
                <a:extLst>
                  <a:ext uri="{FF2B5EF4-FFF2-40B4-BE49-F238E27FC236}">
                    <a16:creationId xmlns:a16="http://schemas.microsoft.com/office/drawing/2014/main" id="{F3A97812-F4FB-6E8A-D0BE-ABC0649E3564}"/>
                  </a:ext>
                </a:extLst>
              </p:cNvPr>
              <p:cNvPicPr>
                <a:picLocks noChangeAspect="1"/>
              </p:cNvPicPr>
              <p:nvPr/>
            </p:nvPicPr>
            <p:blipFill rotWithShape="1">
              <a:blip r:embed="rId3"/>
              <a:srcRect l="69658" r="4885" b="8961"/>
              <a:stretch/>
            </p:blipFill>
            <p:spPr>
              <a:xfrm>
                <a:off x="-10067101" y="-13093939"/>
                <a:ext cx="1652445" cy="6243451"/>
              </a:xfrm>
              <a:prstGeom prst="rect">
                <a:avLst/>
              </a:prstGeom>
            </p:spPr>
          </p:pic>
          <p:pic>
            <p:nvPicPr>
              <p:cNvPr id="17" name="Picture 16">
                <a:extLst>
                  <a:ext uri="{FF2B5EF4-FFF2-40B4-BE49-F238E27FC236}">
                    <a16:creationId xmlns:a16="http://schemas.microsoft.com/office/drawing/2014/main" id="{59DE45F8-39D5-7998-B742-7BC443CC61CD}"/>
                  </a:ext>
                </a:extLst>
              </p:cNvPr>
              <p:cNvPicPr>
                <a:picLocks noChangeAspect="1"/>
              </p:cNvPicPr>
              <p:nvPr/>
            </p:nvPicPr>
            <p:blipFill rotWithShape="1">
              <a:blip r:embed="rId4"/>
              <a:srcRect l="72171" b="8961"/>
              <a:stretch/>
            </p:blipFill>
            <p:spPr>
              <a:xfrm>
                <a:off x="-8450562" y="-13093939"/>
                <a:ext cx="1806362" cy="6243451"/>
              </a:xfrm>
              <a:prstGeom prst="rect">
                <a:avLst/>
              </a:prstGeom>
            </p:spPr>
          </p:pic>
        </p:grpSp>
        <p:sp>
          <p:nvSpPr>
            <p:cNvPr id="30" name="TextBox 29">
              <a:extLst>
                <a:ext uri="{FF2B5EF4-FFF2-40B4-BE49-F238E27FC236}">
                  <a16:creationId xmlns:a16="http://schemas.microsoft.com/office/drawing/2014/main" id="{5154EB50-89E0-15AE-5EBA-C1D81B0644CE}"/>
                </a:ext>
              </a:extLst>
            </p:cNvPr>
            <p:cNvSpPr txBox="1"/>
            <p:nvPr/>
          </p:nvSpPr>
          <p:spPr>
            <a:xfrm>
              <a:off x="9789065" y="5590084"/>
              <a:ext cx="844952" cy="381965"/>
            </a:xfrm>
            <a:prstGeom prst="rect">
              <a:avLst/>
            </a:prstGeom>
            <a:noFill/>
          </p:spPr>
          <p:txBody>
            <a:bodyPr wrap="square" rtlCol="0">
              <a:spAutoFit/>
            </a:bodyPr>
            <a:lstStyle/>
            <a:p>
              <a:pPr algn="ctr"/>
              <a:r>
                <a:rPr lang="en-US" dirty="0"/>
                <a:t>0.63</a:t>
              </a:r>
            </a:p>
          </p:txBody>
        </p:sp>
        <p:sp>
          <p:nvSpPr>
            <p:cNvPr id="33" name="TextBox 32">
              <a:extLst>
                <a:ext uri="{FF2B5EF4-FFF2-40B4-BE49-F238E27FC236}">
                  <a16:creationId xmlns:a16="http://schemas.microsoft.com/office/drawing/2014/main" id="{DF23BC28-698C-235D-A99D-2C9902DED01C}"/>
                </a:ext>
              </a:extLst>
            </p:cNvPr>
            <p:cNvSpPr txBox="1"/>
            <p:nvPr/>
          </p:nvSpPr>
          <p:spPr>
            <a:xfrm>
              <a:off x="10680791" y="5012335"/>
              <a:ext cx="1288248" cy="369332"/>
            </a:xfrm>
            <a:prstGeom prst="rect">
              <a:avLst/>
            </a:prstGeom>
            <a:noFill/>
          </p:spPr>
          <p:txBody>
            <a:bodyPr wrap="square" rtlCol="0">
              <a:spAutoFit/>
            </a:bodyPr>
            <a:lstStyle/>
            <a:p>
              <a:pPr algn="ctr"/>
              <a:r>
                <a:rPr lang="en-US" dirty="0"/>
                <a:t>0.76</a:t>
              </a:r>
            </a:p>
          </p:txBody>
        </p:sp>
      </p:grpSp>
      <p:sp>
        <p:nvSpPr>
          <p:cNvPr id="36" name="TextBox 35">
            <a:extLst>
              <a:ext uri="{FF2B5EF4-FFF2-40B4-BE49-F238E27FC236}">
                <a16:creationId xmlns:a16="http://schemas.microsoft.com/office/drawing/2014/main" id="{A36D2DC2-5C0B-9E29-4AE7-D48D197D7E75}"/>
              </a:ext>
            </a:extLst>
          </p:cNvPr>
          <p:cNvSpPr txBox="1"/>
          <p:nvPr/>
        </p:nvSpPr>
        <p:spPr>
          <a:xfrm>
            <a:off x="1679240" y="6260056"/>
            <a:ext cx="796413" cy="307777"/>
          </a:xfrm>
          <a:prstGeom prst="rect">
            <a:avLst/>
          </a:prstGeom>
          <a:noFill/>
        </p:spPr>
        <p:txBody>
          <a:bodyPr wrap="square" rtlCol="0">
            <a:spAutoFit/>
          </a:bodyPr>
          <a:lstStyle/>
          <a:p>
            <a:pPr algn="ctr"/>
            <a:r>
              <a:rPr lang="en-US" sz="1400" dirty="0"/>
              <a:t>Kinect</a:t>
            </a:r>
          </a:p>
        </p:txBody>
      </p:sp>
      <p:sp>
        <p:nvSpPr>
          <p:cNvPr id="38" name="TextBox 37">
            <a:extLst>
              <a:ext uri="{FF2B5EF4-FFF2-40B4-BE49-F238E27FC236}">
                <a16:creationId xmlns:a16="http://schemas.microsoft.com/office/drawing/2014/main" id="{1C9FF49D-B8E0-758F-7DD0-5B1878E6AF7B}"/>
              </a:ext>
            </a:extLst>
          </p:cNvPr>
          <p:cNvSpPr txBox="1"/>
          <p:nvPr/>
        </p:nvSpPr>
        <p:spPr>
          <a:xfrm>
            <a:off x="5790300" y="6254417"/>
            <a:ext cx="796413" cy="307777"/>
          </a:xfrm>
          <a:prstGeom prst="rect">
            <a:avLst/>
          </a:prstGeom>
          <a:noFill/>
        </p:spPr>
        <p:txBody>
          <a:bodyPr wrap="square" rtlCol="0">
            <a:spAutoFit/>
          </a:bodyPr>
          <a:lstStyle/>
          <a:p>
            <a:pPr algn="ctr"/>
            <a:r>
              <a:rPr lang="en-US" sz="1400" dirty="0"/>
              <a:t>Kinect</a:t>
            </a:r>
          </a:p>
        </p:txBody>
      </p:sp>
      <p:sp>
        <p:nvSpPr>
          <p:cNvPr id="39" name="TextBox 38">
            <a:extLst>
              <a:ext uri="{FF2B5EF4-FFF2-40B4-BE49-F238E27FC236}">
                <a16:creationId xmlns:a16="http://schemas.microsoft.com/office/drawing/2014/main" id="{C4AEFDB1-D56E-D6C2-EA7B-1272371D9D31}"/>
              </a:ext>
            </a:extLst>
          </p:cNvPr>
          <p:cNvSpPr txBox="1"/>
          <p:nvPr/>
        </p:nvSpPr>
        <p:spPr>
          <a:xfrm>
            <a:off x="9845288" y="6231135"/>
            <a:ext cx="796413" cy="307777"/>
          </a:xfrm>
          <a:prstGeom prst="rect">
            <a:avLst/>
          </a:prstGeom>
          <a:noFill/>
        </p:spPr>
        <p:txBody>
          <a:bodyPr wrap="square" rtlCol="0">
            <a:spAutoFit/>
          </a:bodyPr>
          <a:lstStyle/>
          <a:p>
            <a:pPr algn="ctr"/>
            <a:r>
              <a:rPr lang="en-US" sz="1400" dirty="0"/>
              <a:t>Kinect</a:t>
            </a:r>
          </a:p>
        </p:txBody>
      </p:sp>
    </p:spTree>
    <p:extLst>
      <p:ext uri="{BB962C8B-B14F-4D97-AF65-F5344CB8AC3E}">
        <p14:creationId xmlns:p14="http://schemas.microsoft.com/office/powerpoint/2010/main" val="150811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51775" y="219456"/>
            <a:ext cx="3604091"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4A680-A0E6-B671-2FF3-9604432FF75A}"/>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36666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40000"/>
            <a:ext cx="3604091" cy="254000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555904" y="182316"/>
            <a:ext cx="253729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C34476F-9817-BF8F-519E-B4019FFB3667}"/>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269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55904" y="182315"/>
            <a:ext cx="2537292"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2E523A-F4EF-6E3E-AA73-4D48E9962F98}"/>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B8E720-118D-AC4F-4CE7-4CD1197A701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58170" y="2598159"/>
            <a:ext cx="1219199"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49163C9-EE00-9B30-3ECE-05E886C749A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11922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0236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7A199785-CA49-4373-72EC-4A8B703EBDB5}"/>
              </a:ext>
            </a:extLst>
          </p:cNvPr>
          <p:cNvSpPr txBox="1"/>
          <p:nvPr/>
        </p:nvSpPr>
        <p:spPr>
          <a:xfrm>
            <a:off x="7457099" y="454655"/>
            <a:ext cx="3430107" cy="707886"/>
          </a:xfrm>
          <a:prstGeom prst="rect">
            <a:avLst/>
          </a:prstGeom>
          <a:solidFill>
            <a:srgbClr val="FFFF00"/>
          </a:solidFill>
          <a:ln>
            <a:solidFill>
              <a:schemeClr val="tx1"/>
            </a:solidFill>
          </a:ln>
        </p:spPr>
        <p:txBody>
          <a:bodyPr wrap="square" rtlCol="0">
            <a:spAutoFit/>
          </a:bodyPr>
          <a:lstStyle/>
          <a:p>
            <a:pPr algn="ctr"/>
            <a:r>
              <a:rPr lang="en-US" sz="2000" i="1" dirty="0"/>
              <a:t>Task can be decoded using accuracy and RT correlations</a:t>
            </a:r>
          </a:p>
        </p:txBody>
      </p:sp>
      <p:sp>
        <p:nvSpPr>
          <p:cNvPr id="4" name="Text Box 29">
            <a:extLst>
              <a:ext uri="{FF2B5EF4-FFF2-40B4-BE49-F238E27FC236}">
                <a16:creationId xmlns:a16="http://schemas.microsoft.com/office/drawing/2014/main" id="{3DD6FA1C-3626-E44C-97FA-F490ADA20B8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CF4370FD-F50C-9FB4-4854-1BC15F8064A0}"/>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66FE5D94-7D31-F2F5-4566-A4504E7C92F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2C0AF2BD-569A-B1E6-CF4B-F801280223F3}"/>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EE6566C6-59D9-5A28-597E-7339D0E3493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36A90077-8679-46B0-4343-D489D9114C4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CFAB133-5ADA-B130-9A56-B2C86C3B0B7E}"/>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204D06DF-D975-7305-662A-7C46F383F00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8227EAEA-9419-2388-6E87-6F3C9C011D5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11">
              <a:extLst>
                <a:ext uri="{FF2B5EF4-FFF2-40B4-BE49-F238E27FC236}">
                  <a16:creationId xmlns:a16="http://schemas.microsoft.com/office/drawing/2014/main" id="{138FF7FA-9F00-0FB2-C7D2-AC85F02F765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01EBABDA-5916-80B0-900E-AF7F1900BC7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7C13A5C9-7098-93C3-2C63-83AA878A4776}"/>
              </a:ext>
            </a:extLst>
          </p:cNvPr>
          <p:cNvGrpSpPr/>
          <p:nvPr/>
        </p:nvGrpSpPr>
        <p:grpSpPr>
          <a:xfrm>
            <a:off x="5878650" y="1434725"/>
            <a:ext cx="179762" cy="1223445"/>
            <a:chOff x="5876085" y="238936"/>
            <a:chExt cx="179762" cy="1223445"/>
          </a:xfrm>
        </p:grpSpPr>
        <p:sp>
          <p:nvSpPr>
            <p:cNvPr id="16" name="Text Box 120">
              <a:extLst>
                <a:ext uri="{FF2B5EF4-FFF2-40B4-BE49-F238E27FC236}">
                  <a16:creationId xmlns:a16="http://schemas.microsoft.com/office/drawing/2014/main" id="{392CF978-8E18-536D-470A-E167DA6AC79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11">
              <a:extLst>
                <a:ext uri="{FF2B5EF4-FFF2-40B4-BE49-F238E27FC236}">
                  <a16:creationId xmlns:a16="http://schemas.microsoft.com/office/drawing/2014/main" id="{CC3F0ED7-6505-D8E2-438A-D9BCDF5D1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 Box 111">
              <a:extLst>
                <a:ext uri="{FF2B5EF4-FFF2-40B4-BE49-F238E27FC236}">
                  <a16:creationId xmlns:a16="http://schemas.microsoft.com/office/drawing/2014/main" id="{BD77DCF4-6414-1E91-3471-21EE5139C2B6}"/>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9" name="Group 18">
            <a:extLst>
              <a:ext uri="{FF2B5EF4-FFF2-40B4-BE49-F238E27FC236}">
                <a16:creationId xmlns:a16="http://schemas.microsoft.com/office/drawing/2014/main" id="{8EDDC575-6F17-15F8-54EA-650CA7FD2EB1}"/>
              </a:ext>
            </a:extLst>
          </p:cNvPr>
          <p:cNvGrpSpPr/>
          <p:nvPr/>
        </p:nvGrpSpPr>
        <p:grpSpPr>
          <a:xfrm>
            <a:off x="5889386" y="2604967"/>
            <a:ext cx="179762" cy="1223445"/>
            <a:chOff x="5876085" y="238936"/>
            <a:chExt cx="179762" cy="1223445"/>
          </a:xfrm>
        </p:grpSpPr>
        <p:sp>
          <p:nvSpPr>
            <p:cNvPr id="21" name="Text Box 120">
              <a:extLst>
                <a:ext uri="{FF2B5EF4-FFF2-40B4-BE49-F238E27FC236}">
                  <a16:creationId xmlns:a16="http://schemas.microsoft.com/office/drawing/2014/main" id="{34204BB4-C1D5-518D-A16B-463E318760F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5FD1D2CD-A1F1-987D-4124-E7409D3937B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BCAE91C6-3649-9CBB-E7D1-6709A7A9462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4" name="Group 23">
            <a:extLst>
              <a:ext uri="{FF2B5EF4-FFF2-40B4-BE49-F238E27FC236}">
                <a16:creationId xmlns:a16="http://schemas.microsoft.com/office/drawing/2014/main" id="{9E4C8D5B-8F27-D504-110B-21D01E048A0E}"/>
              </a:ext>
            </a:extLst>
          </p:cNvPr>
          <p:cNvGrpSpPr/>
          <p:nvPr/>
        </p:nvGrpSpPr>
        <p:grpSpPr>
          <a:xfrm>
            <a:off x="5893395" y="3805491"/>
            <a:ext cx="179762" cy="1223445"/>
            <a:chOff x="5876085" y="238936"/>
            <a:chExt cx="179762" cy="1223445"/>
          </a:xfrm>
        </p:grpSpPr>
        <p:sp>
          <p:nvSpPr>
            <p:cNvPr id="31" name="Text Box 120">
              <a:extLst>
                <a:ext uri="{FF2B5EF4-FFF2-40B4-BE49-F238E27FC236}">
                  <a16:creationId xmlns:a16="http://schemas.microsoft.com/office/drawing/2014/main" id="{C839941E-EA26-80C3-AA1E-91BF438973D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12F3D595-6C0E-84C2-D681-5EA4E7160FF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BA50397A-86B3-305E-4E9F-9D35CD39F91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4" name="Group 43">
            <a:extLst>
              <a:ext uri="{FF2B5EF4-FFF2-40B4-BE49-F238E27FC236}">
                <a16:creationId xmlns:a16="http://schemas.microsoft.com/office/drawing/2014/main" id="{8A671833-D2C8-D0EE-18CC-5E98B2C2CAFE}"/>
              </a:ext>
            </a:extLst>
          </p:cNvPr>
          <p:cNvGrpSpPr/>
          <p:nvPr/>
        </p:nvGrpSpPr>
        <p:grpSpPr>
          <a:xfrm>
            <a:off x="7324672" y="5043169"/>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1227A205-82EC-C3FA-2105-6074731A7EC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5142B6D8-B2C8-5925-41D5-D86AD641A88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C010136-7C0D-E956-6CD1-CB2FCFCC0AB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D891AC16-B7AE-0090-E5D2-C4AEC56B84C2}"/>
              </a:ext>
            </a:extLst>
          </p:cNvPr>
          <p:cNvGrpSpPr/>
          <p:nvPr/>
        </p:nvGrpSpPr>
        <p:grpSpPr>
          <a:xfrm>
            <a:off x="8547141" y="5027643"/>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08BD4906-7A65-BE22-3078-09035BDFE5D3}"/>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CD230F72-9CCE-4025-87BF-8E436C12671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A414BBC0-C701-9B01-4C3C-CB2678CA2AF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E3885B28-E8F3-B4C9-6985-08EE7B32C7EE}"/>
              </a:ext>
            </a:extLst>
          </p:cNvPr>
          <p:cNvGrpSpPr/>
          <p:nvPr/>
        </p:nvGrpSpPr>
        <p:grpSpPr>
          <a:xfrm>
            <a:off x="9737864" y="5016054"/>
            <a:ext cx="1433267" cy="200630"/>
            <a:chOff x="4160600" y="5431514"/>
            <a:chExt cx="907541" cy="101183"/>
          </a:xfrm>
          <a:solidFill>
            <a:schemeClr val="bg1"/>
          </a:solidFill>
        </p:grpSpPr>
        <p:sp>
          <p:nvSpPr>
            <p:cNvPr id="54" name="Text Box 64">
              <a:extLst>
                <a:ext uri="{FF2B5EF4-FFF2-40B4-BE49-F238E27FC236}">
                  <a16:creationId xmlns:a16="http://schemas.microsoft.com/office/drawing/2014/main" id="{ECC0340C-EA28-E997-6CBB-F7335F3EB12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64">
              <a:extLst>
                <a:ext uri="{FF2B5EF4-FFF2-40B4-BE49-F238E27FC236}">
                  <a16:creationId xmlns:a16="http://schemas.microsoft.com/office/drawing/2014/main" id="{61BD55BA-84EE-82F3-FDFF-5569411561F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64">
              <a:extLst>
                <a:ext uri="{FF2B5EF4-FFF2-40B4-BE49-F238E27FC236}">
                  <a16:creationId xmlns:a16="http://schemas.microsoft.com/office/drawing/2014/main" id="{B6EFA857-6DE2-ABBC-A6EE-C1F7CFC7FE3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7" name="Text Box 32">
            <a:extLst>
              <a:ext uri="{FF2B5EF4-FFF2-40B4-BE49-F238E27FC236}">
                <a16:creationId xmlns:a16="http://schemas.microsoft.com/office/drawing/2014/main" id="{1C5FD4D9-66BD-2A5A-1A5E-C2C7BC4CD8DC}"/>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32">
            <a:extLst>
              <a:ext uri="{FF2B5EF4-FFF2-40B4-BE49-F238E27FC236}">
                <a16:creationId xmlns:a16="http://schemas.microsoft.com/office/drawing/2014/main" id="{F1816E9A-63DA-4CD9-56A8-3AD0DC583418}"/>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29">
            <a:extLst>
              <a:ext uri="{FF2B5EF4-FFF2-40B4-BE49-F238E27FC236}">
                <a16:creationId xmlns:a16="http://schemas.microsoft.com/office/drawing/2014/main" id="{B85D29B3-5103-961A-F2FE-350A7C032939}"/>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29">
            <a:extLst>
              <a:ext uri="{FF2B5EF4-FFF2-40B4-BE49-F238E27FC236}">
                <a16:creationId xmlns:a16="http://schemas.microsoft.com/office/drawing/2014/main" id="{3697C0C4-6013-4F4B-4D9F-B3E48AAF4B0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394C161C-AF59-D2FE-4F20-14C3EE3207BA}"/>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Box 62">
            <a:extLst>
              <a:ext uri="{FF2B5EF4-FFF2-40B4-BE49-F238E27FC236}">
                <a16:creationId xmlns:a16="http://schemas.microsoft.com/office/drawing/2014/main" id="{9D6128E1-101F-0DF6-C2D1-1F73C11A8719}"/>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0346894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294625" y="200406"/>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8" y="2583812"/>
            <a:ext cx="125577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4107147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judgment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6" name="Content Placeholder 4">
            <a:extLst>
              <a:ext uri="{FF2B5EF4-FFF2-40B4-BE49-F238E27FC236}">
                <a16:creationId xmlns:a16="http://schemas.microsoft.com/office/drawing/2014/main" id="{499CD235-0C02-16BF-67BB-92C89A0323ED}"/>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072248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Tree>
    <p:extLst>
      <p:ext uri="{BB962C8B-B14F-4D97-AF65-F5344CB8AC3E}">
        <p14:creationId xmlns:p14="http://schemas.microsoft.com/office/powerpoint/2010/main" val="2964044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3496660"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1000948"/>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626474" y="998098"/>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3346669" y="1046244"/>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Judgment</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12618</TotalTime>
  <Words>8504</Words>
  <Application>Microsoft Macintosh PowerPoint</Application>
  <PresentationFormat>Widescreen</PresentationFormat>
  <Paragraphs>1636</Paragraphs>
  <Slides>85</Slides>
  <Notes>70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Judgments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Discrimination Performance</vt:lpstr>
      <vt:lpstr>PowerPoint Presentation</vt:lpstr>
      <vt:lpstr>Discrimination Performance</vt:lpstr>
      <vt:lpstr>Discrimination Performance</vt:lpstr>
      <vt:lpstr>Verbal Judgment Linear Models </vt:lpstr>
      <vt:lpstr>Verbal Judgment Linear Models </vt:lpstr>
      <vt:lpstr>Verbal Judgment Linear Models </vt:lpstr>
      <vt:lpstr>PowerPoint Presentation</vt:lpstr>
      <vt:lpstr>PowerPoint Presentation</vt:lpstr>
      <vt:lpstr>PowerPoint Presentation</vt:lpstr>
      <vt:lpstr>PowerPoint Presentation</vt:lpstr>
      <vt:lpstr>Do verbal judgments predict discrimination accuracy?</vt:lpstr>
      <vt:lpstr>Do verbal judgments predict discrimination accuracy?</vt:lpstr>
      <vt:lpstr>Do verbal judgments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559</cp:revision>
  <dcterms:created xsi:type="dcterms:W3CDTF">2022-11-02T18:51:21Z</dcterms:created>
  <dcterms:modified xsi:type="dcterms:W3CDTF">2022-11-14T21:06:40Z</dcterms:modified>
</cp:coreProperties>
</file>